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4.xml" ContentType="application/vnd.openxmlformats-officedocument.drawingml.chartshapes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5.xml" ContentType="application/vnd.openxmlformats-officedocument.drawingml.chartshapes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6.xml" ContentType="application/vnd.openxmlformats-officedocument.drawingml.chartshapes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7.xml" ContentType="application/vnd.openxmlformats-officedocument.drawingml.chartshapes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8.xml" ContentType="application/vnd.openxmlformats-officedocument.drawingml.chartshapes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9.xml" ContentType="application/vnd.openxmlformats-officedocument.drawingml.chartshapes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10.xml" ContentType="application/vnd.openxmlformats-officedocument.drawingml.chartshapes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11.xml" ContentType="application/vnd.openxmlformats-officedocument.drawingml.chartshapes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12.xml" ContentType="application/vnd.openxmlformats-officedocument.drawingml.chartshapes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13.xml" ContentType="application/vnd.openxmlformats-officedocument.drawingml.chartshapes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drawings/drawing14.xml" ContentType="application/vnd.openxmlformats-officedocument.drawingml.chartshapes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drawings/drawing15.xml" ContentType="application/vnd.openxmlformats-officedocument.drawingml.chartshapes+xml"/>
  <Override PartName="/ppt/charts/chart17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8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drawings/drawing16.xml" ContentType="application/vnd.openxmlformats-officedocument.drawingml.chartshapes+xml"/>
  <Override PartName="/ppt/charts/chart19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drawings/drawing17.xml" ContentType="application/vnd.openxmlformats-officedocument.drawingml.chartshapes+xml"/>
  <Override PartName="/ppt/charts/chart20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drawings/drawing18.xml" ContentType="application/vnd.openxmlformats-officedocument.drawingml.chartshapes+xml"/>
  <Override PartName="/ppt/charts/chart21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drawings/drawing19.xml" ContentType="application/vnd.openxmlformats-officedocument.drawingml.chartshapes+xml"/>
  <Override PartName="/ppt/charts/chart22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drawings/drawing20.xml" ContentType="application/vnd.openxmlformats-officedocument.drawingml.chartshapes+xml"/>
  <Override PartName="/ppt/charts/chart23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drawings/drawing21.xml" ContentType="application/vnd.openxmlformats-officedocument.drawingml.chartshapes+xml"/>
  <Override PartName="/ppt/charts/chart24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drawings/drawing22.xml" ContentType="application/vnd.openxmlformats-officedocument.drawingml.chartshapes+xml"/>
  <Override PartName="/ppt/charts/chart25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drawings/drawing23.xml" ContentType="application/vnd.openxmlformats-officedocument.drawingml.chartshapes+xml"/>
  <Override PartName="/ppt/charts/chart26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drawings/drawing24.xml" ContentType="application/vnd.openxmlformats-officedocument.drawingml.chartshapes+xml"/>
  <Override PartName="/ppt/charts/chart27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drawings/drawing25.xml" ContentType="application/vnd.openxmlformats-officedocument.drawingml.chartshapes+xml"/>
  <Override PartName="/ppt/charts/chart28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drawings/drawing26.xml" ContentType="application/vnd.openxmlformats-officedocument.drawingml.chartshapes+xml"/>
  <Override PartName="/ppt/charts/chart29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drawings/drawing27.xml" ContentType="application/vnd.openxmlformats-officedocument.drawingml.chartshapes+xml"/>
  <Override PartName="/ppt/charts/chart30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drawings/drawing28.xml" ContentType="application/vnd.openxmlformats-officedocument.drawingml.chartshapes+xml"/>
  <Override PartName="/ppt/charts/chart31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drawings/drawing29.xml" ContentType="application/vnd.openxmlformats-officedocument.drawingml.chartshapes+xml"/>
  <Override PartName="/ppt/charts/chart32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drawings/drawing30.xml" ContentType="application/vnd.openxmlformats-officedocument.drawingml.chartshapes+xml"/>
  <Override PartName="/ppt/charts/chart33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drawings/drawing31.xml" ContentType="application/vnd.openxmlformats-officedocument.drawingml.chartshapes+xml"/>
  <Override PartName="/ppt/charts/chart34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drawings/drawing32.xml" ContentType="application/vnd.openxmlformats-officedocument.drawingml.chartshapes+xml"/>
  <Override PartName="/ppt/charts/chart35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drawings/drawing33.xml" ContentType="application/vnd.openxmlformats-officedocument.drawingml.chartshapes+xml"/>
  <Override PartName="/ppt/charts/chart36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drawings/drawing34.xml" ContentType="application/vnd.openxmlformats-officedocument.drawingml.chartshapes+xml"/>
  <Override PartName="/ppt/charts/chart37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drawings/drawing35.xml" ContentType="application/vnd.openxmlformats-officedocument.drawingml.chartshapes+xml"/>
  <Override PartName="/ppt/charts/chart38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drawings/drawing36.xml" ContentType="application/vnd.openxmlformats-officedocument.drawingml.chartshapes+xml"/>
  <Override PartName="/ppt/charts/chart39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drawings/drawing37.xml" ContentType="application/vnd.openxmlformats-officedocument.drawingml.chartshapes+xml"/>
  <Override PartName="/ppt/charts/chart40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drawings/drawing38.xml" ContentType="application/vnd.openxmlformats-officedocument.drawingml.chartshapes+xml"/>
  <Override PartName="/ppt/charts/chart41.xml" ContentType="application/vnd.openxmlformats-officedocument.drawingml.chart+xml"/>
  <Override PartName="/ppt/drawings/drawing39.xml" ContentType="application/vnd.openxmlformats-officedocument.drawingml.chartshapes+xml"/>
  <Override PartName="/ppt/charts/chart42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drawings/drawing40.xml" ContentType="application/vnd.openxmlformats-officedocument.drawingml.chartshapes+xml"/>
  <Override PartName="/ppt/charts/chart43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drawings/drawing41.xml" ContentType="application/vnd.openxmlformats-officedocument.drawingml.chartshapes+xml"/>
  <Override PartName="/ppt/charts/chart44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drawings/drawing42.xml" ContentType="application/vnd.openxmlformats-officedocument.drawingml.chartshapes+xml"/>
  <Override PartName="/ppt/charts/chart45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drawings/drawing43.xml" ContentType="application/vnd.openxmlformats-officedocument.drawingml.chartshapes+xml"/>
  <Override PartName="/ppt/charts/chart46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drawings/drawing44.xml" ContentType="application/vnd.openxmlformats-officedocument.drawingml.chartshapes+xml"/>
  <Override PartName="/ppt/charts/chart47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drawings/drawing45.xml" ContentType="application/vnd.openxmlformats-officedocument.drawingml.chartshapes+xml"/>
  <Override PartName="/ppt/charts/chart48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drawings/drawing46.xml" ContentType="application/vnd.openxmlformats-officedocument.drawingml.chartshapes+xml"/>
  <Override PartName="/ppt/charts/chart49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drawings/drawing47.xml" ContentType="application/vnd.openxmlformats-officedocument.drawingml.chartshapes+xml"/>
  <Override PartName="/ppt/charts/chart50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drawings/drawing48.xml" ContentType="application/vnd.openxmlformats-officedocument.drawingml.chartshapes+xml"/>
  <Override PartName="/ppt/charts/chart51.xml" ContentType="application/vnd.openxmlformats-officedocument.drawingml.chart+xml"/>
  <Override PartName="/ppt/charts/chart52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drawings/drawing49.xml" ContentType="application/vnd.openxmlformats-officedocument.drawingml.chartshapes+xml"/>
  <Override PartName="/ppt/charts/chart53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drawings/drawing50.xml" ContentType="application/vnd.openxmlformats-officedocument.drawingml.chartshapes+xml"/>
  <Override PartName="/ppt/charts/chart54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ppt/drawings/drawing51.xml" ContentType="application/vnd.openxmlformats-officedocument.drawingml.chartshapes+xml"/>
  <Override PartName="/ppt/charts/chart55.xml" ContentType="application/vnd.openxmlformats-officedocument.drawingml.chart+xml"/>
  <Override PartName="/ppt/charts/style52.xml" ContentType="application/vnd.ms-office.chartstyle+xml"/>
  <Override PartName="/ppt/charts/colors52.xml" ContentType="application/vnd.ms-office.chartcolorstyle+xml"/>
  <Override PartName="/ppt/drawings/drawing52.xml" ContentType="application/vnd.openxmlformats-officedocument.drawingml.chartshape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01"/>
  </p:notesMasterIdLst>
  <p:handoutMasterIdLst>
    <p:handoutMasterId r:id="rId102"/>
  </p:handoutMasterIdLst>
  <p:sldIdLst>
    <p:sldId id="261" r:id="rId3"/>
    <p:sldId id="373" r:id="rId4"/>
    <p:sldId id="352" r:id="rId5"/>
    <p:sldId id="351" r:id="rId6"/>
    <p:sldId id="257" r:id="rId7"/>
    <p:sldId id="258" r:id="rId8"/>
    <p:sldId id="311" r:id="rId9"/>
    <p:sldId id="259" r:id="rId10"/>
    <p:sldId id="260" r:id="rId11"/>
    <p:sldId id="312" r:id="rId12"/>
    <p:sldId id="313" r:id="rId13"/>
    <p:sldId id="318" r:id="rId14"/>
    <p:sldId id="317" r:id="rId15"/>
    <p:sldId id="319" r:id="rId16"/>
    <p:sldId id="285" r:id="rId17"/>
    <p:sldId id="287" r:id="rId18"/>
    <p:sldId id="288" r:id="rId19"/>
    <p:sldId id="289" r:id="rId20"/>
    <p:sldId id="303" r:id="rId21"/>
    <p:sldId id="304" r:id="rId22"/>
    <p:sldId id="305" r:id="rId23"/>
    <p:sldId id="306" r:id="rId24"/>
    <p:sldId id="307" r:id="rId25"/>
    <p:sldId id="308" r:id="rId26"/>
    <p:sldId id="309" r:id="rId27"/>
    <p:sldId id="310" r:id="rId28"/>
    <p:sldId id="262" r:id="rId29"/>
    <p:sldId id="263" r:id="rId30"/>
    <p:sldId id="264" r:id="rId31"/>
    <p:sldId id="265" r:id="rId32"/>
    <p:sldId id="266" r:id="rId33"/>
    <p:sldId id="267" r:id="rId34"/>
    <p:sldId id="268" r:id="rId35"/>
    <p:sldId id="269" r:id="rId36"/>
    <p:sldId id="272" r:id="rId37"/>
    <p:sldId id="273" r:id="rId38"/>
    <p:sldId id="274" r:id="rId39"/>
    <p:sldId id="275" r:id="rId40"/>
    <p:sldId id="276" r:id="rId41"/>
    <p:sldId id="277" r:id="rId42"/>
    <p:sldId id="278" r:id="rId43"/>
    <p:sldId id="279" r:id="rId44"/>
    <p:sldId id="280" r:id="rId45"/>
    <p:sldId id="284" r:id="rId46"/>
    <p:sldId id="320" r:id="rId47"/>
    <p:sldId id="321" r:id="rId48"/>
    <p:sldId id="322" r:id="rId49"/>
    <p:sldId id="339" r:id="rId50"/>
    <p:sldId id="340" r:id="rId51"/>
    <p:sldId id="341" r:id="rId52"/>
    <p:sldId id="342" r:id="rId53"/>
    <p:sldId id="343" r:id="rId54"/>
    <p:sldId id="344" r:id="rId55"/>
    <p:sldId id="345" r:id="rId56"/>
    <p:sldId id="346" r:id="rId57"/>
    <p:sldId id="270" r:id="rId58"/>
    <p:sldId id="271" r:id="rId59"/>
    <p:sldId id="323" r:id="rId60"/>
    <p:sldId id="324" r:id="rId61"/>
    <p:sldId id="325" r:id="rId62"/>
    <p:sldId id="329" r:id="rId63"/>
    <p:sldId id="347" r:id="rId64"/>
    <p:sldId id="326" r:id="rId65"/>
    <p:sldId id="348" r:id="rId66"/>
    <p:sldId id="327" r:id="rId67"/>
    <p:sldId id="349" r:id="rId68"/>
    <p:sldId id="328" r:id="rId69"/>
    <p:sldId id="350" r:id="rId70"/>
    <p:sldId id="338" r:id="rId71"/>
    <p:sldId id="332" r:id="rId72"/>
    <p:sldId id="333" r:id="rId73"/>
    <p:sldId id="334" r:id="rId74"/>
    <p:sldId id="335" r:id="rId75"/>
    <p:sldId id="336" r:id="rId76"/>
    <p:sldId id="337" r:id="rId77"/>
    <p:sldId id="299" r:id="rId78"/>
    <p:sldId id="300" r:id="rId79"/>
    <p:sldId id="301" r:id="rId80"/>
    <p:sldId id="302" r:id="rId81"/>
    <p:sldId id="353" r:id="rId82"/>
    <p:sldId id="354" r:id="rId83"/>
    <p:sldId id="355" r:id="rId84"/>
    <p:sldId id="356" r:id="rId85"/>
    <p:sldId id="357" r:id="rId86"/>
    <p:sldId id="358" r:id="rId87"/>
    <p:sldId id="359" r:id="rId88"/>
    <p:sldId id="360" r:id="rId89"/>
    <p:sldId id="361" r:id="rId90"/>
    <p:sldId id="362" r:id="rId91"/>
    <p:sldId id="363" r:id="rId92"/>
    <p:sldId id="364" r:id="rId93"/>
    <p:sldId id="365" r:id="rId94"/>
    <p:sldId id="366" r:id="rId95"/>
    <p:sldId id="368" r:id="rId96"/>
    <p:sldId id="367" r:id="rId97"/>
    <p:sldId id="370" r:id="rId98"/>
    <p:sldId id="371" r:id="rId99"/>
    <p:sldId id="372" r:id="rId100"/>
  </p:sldIdLst>
  <p:sldSz cx="12192000" cy="6858000"/>
  <p:notesSz cx="6886575" cy="10018713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74" autoAdjust="0"/>
    <p:restoredTop sz="94660"/>
  </p:normalViewPr>
  <p:slideViewPr>
    <p:cSldViewPr snapToGrid="0">
      <p:cViewPr varScale="1">
        <p:scale>
          <a:sx n="92" d="100"/>
          <a:sy n="92" d="100"/>
        </p:scale>
        <p:origin x="1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Hoja_de_c_lculo_de_Microsoft_Excel1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0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1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2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3.xlsx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1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4.xlsx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13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5.xlsx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chartUserShapes" Target="../drawings/drawing14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6.xlsx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chartUserShapes" Target="../drawings/drawing15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7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8.xlsx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chartUserShapes" Target="../drawings/drawing16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9.xlsx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chartUserShapes" Target="../drawings/drawing17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0.xlsx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chartUserShapes" Target="../drawings/drawing18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1.xlsx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chartUserShapes" Target="../drawings/drawing19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2.xlsx"/><Relationship Id="rId2" Type="http://schemas.microsoft.com/office/2011/relationships/chartColorStyle" Target="colors21.xml"/><Relationship Id="rId1" Type="http://schemas.microsoft.com/office/2011/relationships/chartStyle" Target="style21.xml"/><Relationship Id="rId4" Type="http://schemas.openxmlformats.org/officeDocument/2006/relationships/chartUserShapes" Target="../drawings/drawing20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3.xlsx"/><Relationship Id="rId2" Type="http://schemas.microsoft.com/office/2011/relationships/chartColorStyle" Target="colors22.xml"/><Relationship Id="rId1" Type="http://schemas.microsoft.com/office/2011/relationships/chartStyle" Target="style22.xml"/><Relationship Id="rId4" Type="http://schemas.openxmlformats.org/officeDocument/2006/relationships/chartUserShapes" Target="../drawings/drawing21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4.xlsx"/><Relationship Id="rId2" Type="http://schemas.microsoft.com/office/2011/relationships/chartColorStyle" Target="colors23.xml"/><Relationship Id="rId1" Type="http://schemas.microsoft.com/office/2011/relationships/chartStyle" Target="style23.xml"/><Relationship Id="rId4" Type="http://schemas.openxmlformats.org/officeDocument/2006/relationships/chartUserShapes" Target="../drawings/drawing22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5.xlsx"/><Relationship Id="rId2" Type="http://schemas.microsoft.com/office/2011/relationships/chartColorStyle" Target="colors24.xml"/><Relationship Id="rId1" Type="http://schemas.microsoft.com/office/2011/relationships/chartStyle" Target="style24.xml"/><Relationship Id="rId4" Type="http://schemas.openxmlformats.org/officeDocument/2006/relationships/chartUserShapes" Target="../drawings/drawing23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6.xlsx"/><Relationship Id="rId2" Type="http://schemas.microsoft.com/office/2011/relationships/chartColorStyle" Target="colors25.xml"/><Relationship Id="rId1" Type="http://schemas.microsoft.com/office/2011/relationships/chartStyle" Target="style25.xml"/><Relationship Id="rId4" Type="http://schemas.openxmlformats.org/officeDocument/2006/relationships/chartUserShapes" Target="../drawings/drawing24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7.xlsx"/><Relationship Id="rId2" Type="http://schemas.microsoft.com/office/2011/relationships/chartColorStyle" Target="colors26.xml"/><Relationship Id="rId1" Type="http://schemas.microsoft.com/office/2011/relationships/chartStyle" Target="style26.xml"/><Relationship Id="rId4" Type="http://schemas.openxmlformats.org/officeDocument/2006/relationships/chartUserShapes" Target="../drawings/drawing25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8.xlsx"/><Relationship Id="rId2" Type="http://schemas.microsoft.com/office/2011/relationships/chartColorStyle" Target="colors27.xml"/><Relationship Id="rId1" Type="http://schemas.microsoft.com/office/2011/relationships/chartStyle" Target="style27.xml"/><Relationship Id="rId4" Type="http://schemas.openxmlformats.org/officeDocument/2006/relationships/chartUserShapes" Target="../drawings/drawing26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9.xlsx"/><Relationship Id="rId2" Type="http://schemas.microsoft.com/office/2011/relationships/chartColorStyle" Target="colors28.xml"/><Relationship Id="rId1" Type="http://schemas.microsoft.com/office/2011/relationships/chartStyle" Target="style28.xml"/><Relationship Id="rId4" Type="http://schemas.openxmlformats.org/officeDocument/2006/relationships/chartUserShapes" Target="../drawings/drawing27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0.xlsx"/><Relationship Id="rId2" Type="http://schemas.microsoft.com/office/2011/relationships/chartColorStyle" Target="colors29.xml"/><Relationship Id="rId1" Type="http://schemas.microsoft.com/office/2011/relationships/chartStyle" Target="style29.xml"/><Relationship Id="rId4" Type="http://schemas.openxmlformats.org/officeDocument/2006/relationships/chartUserShapes" Target="../drawings/drawing28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1.xlsx"/><Relationship Id="rId2" Type="http://schemas.microsoft.com/office/2011/relationships/chartColorStyle" Target="colors30.xml"/><Relationship Id="rId1" Type="http://schemas.microsoft.com/office/2011/relationships/chartStyle" Target="style30.xml"/><Relationship Id="rId4" Type="http://schemas.openxmlformats.org/officeDocument/2006/relationships/chartUserShapes" Target="../drawings/drawing29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2.xlsx"/><Relationship Id="rId2" Type="http://schemas.microsoft.com/office/2011/relationships/chartColorStyle" Target="colors31.xml"/><Relationship Id="rId1" Type="http://schemas.microsoft.com/office/2011/relationships/chartStyle" Target="style31.xml"/><Relationship Id="rId4" Type="http://schemas.openxmlformats.org/officeDocument/2006/relationships/chartUserShapes" Target="../drawings/drawing30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3.xlsx"/><Relationship Id="rId2" Type="http://schemas.microsoft.com/office/2011/relationships/chartColorStyle" Target="colors32.xml"/><Relationship Id="rId1" Type="http://schemas.microsoft.com/office/2011/relationships/chartStyle" Target="style32.xml"/><Relationship Id="rId4" Type="http://schemas.openxmlformats.org/officeDocument/2006/relationships/chartUserShapes" Target="../drawings/drawing31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4.xlsx"/><Relationship Id="rId2" Type="http://schemas.microsoft.com/office/2011/relationships/chartColorStyle" Target="colors33.xml"/><Relationship Id="rId1" Type="http://schemas.microsoft.com/office/2011/relationships/chartStyle" Target="style33.xml"/><Relationship Id="rId4" Type="http://schemas.openxmlformats.org/officeDocument/2006/relationships/chartUserShapes" Target="../drawings/drawing32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5.xlsx"/><Relationship Id="rId2" Type="http://schemas.microsoft.com/office/2011/relationships/chartColorStyle" Target="colors34.xml"/><Relationship Id="rId1" Type="http://schemas.microsoft.com/office/2011/relationships/chartStyle" Target="style34.xml"/><Relationship Id="rId4" Type="http://schemas.openxmlformats.org/officeDocument/2006/relationships/chartUserShapes" Target="../drawings/drawing33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6.xlsx"/><Relationship Id="rId2" Type="http://schemas.microsoft.com/office/2011/relationships/chartColorStyle" Target="colors35.xml"/><Relationship Id="rId1" Type="http://schemas.microsoft.com/office/2011/relationships/chartStyle" Target="style35.xml"/><Relationship Id="rId4" Type="http://schemas.openxmlformats.org/officeDocument/2006/relationships/chartUserShapes" Target="../drawings/drawing34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7.xlsx"/><Relationship Id="rId2" Type="http://schemas.microsoft.com/office/2011/relationships/chartColorStyle" Target="colors36.xml"/><Relationship Id="rId1" Type="http://schemas.microsoft.com/office/2011/relationships/chartStyle" Target="style36.xml"/><Relationship Id="rId4" Type="http://schemas.openxmlformats.org/officeDocument/2006/relationships/chartUserShapes" Target="../drawings/drawing35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8.xlsx"/><Relationship Id="rId2" Type="http://schemas.microsoft.com/office/2011/relationships/chartColorStyle" Target="colors37.xml"/><Relationship Id="rId1" Type="http://schemas.microsoft.com/office/2011/relationships/chartStyle" Target="style37.xml"/><Relationship Id="rId4" Type="http://schemas.openxmlformats.org/officeDocument/2006/relationships/chartUserShapes" Target="../drawings/drawing36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9.xlsx"/><Relationship Id="rId2" Type="http://schemas.microsoft.com/office/2011/relationships/chartColorStyle" Target="colors38.xml"/><Relationship Id="rId1" Type="http://schemas.microsoft.com/office/2011/relationships/chartStyle" Target="style38.xml"/><Relationship Id="rId4" Type="http://schemas.openxmlformats.org/officeDocument/2006/relationships/chartUserShapes" Target="../drawings/drawing37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0.xlsx"/><Relationship Id="rId2" Type="http://schemas.microsoft.com/office/2011/relationships/chartColorStyle" Target="colors39.xml"/><Relationship Id="rId1" Type="http://schemas.microsoft.com/office/2011/relationships/chartStyle" Target="style39.xml"/><Relationship Id="rId4" Type="http://schemas.openxmlformats.org/officeDocument/2006/relationships/chartUserShapes" Target="../drawings/drawing38.xml"/></Relationships>
</file>

<file path=ppt/charts/_rels/chart4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9.xml"/><Relationship Id="rId1" Type="http://schemas.openxmlformats.org/officeDocument/2006/relationships/package" Target="../embeddings/Hoja_de_c_lculo_de_Microsoft_Excel41.xlsx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2.xlsx"/><Relationship Id="rId2" Type="http://schemas.microsoft.com/office/2011/relationships/chartColorStyle" Target="colors40.xml"/><Relationship Id="rId1" Type="http://schemas.microsoft.com/office/2011/relationships/chartStyle" Target="style40.xml"/><Relationship Id="rId4" Type="http://schemas.openxmlformats.org/officeDocument/2006/relationships/chartUserShapes" Target="../drawings/drawing40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3.xlsx"/><Relationship Id="rId2" Type="http://schemas.microsoft.com/office/2011/relationships/chartColorStyle" Target="colors41.xml"/><Relationship Id="rId1" Type="http://schemas.microsoft.com/office/2011/relationships/chartStyle" Target="style41.xml"/><Relationship Id="rId4" Type="http://schemas.openxmlformats.org/officeDocument/2006/relationships/chartUserShapes" Target="../drawings/drawing41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4.xlsx"/><Relationship Id="rId2" Type="http://schemas.microsoft.com/office/2011/relationships/chartColorStyle" Target="colors42.xml"/><Relationship Id="rId1" Type="http://schemas.microsoft.com/office/2011/relationships/chartStyle" Target="style42.xml"/><Relationship Id="rId4" Type="http://schemas.openxmlformats.org/officeDocument/2006/relationships/chartUserShapes" Target="../drawings/drawing42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5.xlsx"/><Relationship Id="rId2" Type="http://schemas.microsoft.com/office/2011/relationships/chartColorStyle" Target="colors43.xml"/><Relationship Id="rId1" Type="http://schemas.microsoft.com/office/2011/relationships/chartStyle" Target="style43.xml"/><Relationship Id="rId4" Type="http://schemas.openxmlformats.org/officeDocument/2006/relationships/chartUserShapes" Target="../drawings/drawing43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6.xlsx"/><Relationship Id="rId2" Type="http://schemas.microsoft.com/office/2011/relationships/chartColorStyle" Target="colors44.xml"/><Relationship Id="rId1" Type="http://schemas.microsoft.com/office/2011/relationships/chartStyle" Target="style44.xml"/><Relationship Id="rId4" Type="http://schemas.openxmlformats.org/officeDocument/2006/relationships/chartUserShapes" Target="../drawings/drawing44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7.xlsx"/><Relationship Id="rId2" Type="http://schemas.microsoft.com/office/2011/relationships/chartColorStyle" Target="colors45.xml"/><Relationship Id="rId1" Type="http://schemas.microsoft.com/office/2011/relationships/chartStyle" Target="style45.xml"/><Relationship Id="rId4" Type="http://schemas.openxmlformats.org/officeDocument/2006/relationships/chartUserShapes" Target="../drawings/drawing45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8.xlsx"/><Relationship Id="rId2" Type="http://schemas.microsoft.com/office/2011/relationships/chartColorStyle" Target="colors46.xml"/><Relationship Id="rId1" Type="http://schemas.microsoft.com/office/2011/relationships/chartStyle" Target="style46.xml"/><Relationship Id="rId4" Type="http://schemas.openxmlformats.org/officeDocument/2006/relationships/chartUserShapes" Target="../drawings/drawing46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9.xlsx"/><Relationship Id="rId2" Type="http://schemas.microsoft.com/office/2011/relationships/chartColorStyle" Target="colors47.xml"/><Relationship Id="rId1" Type="http://schemas.microsoft.com/office/2011/relationships/chartStyle" Target="style47.xml"/><Relationship Id="rId4" Type="http://schemas.openxmlformats.org/officeDocument/2006/relationships/chartUserShapes" Target="../drawings/drawing47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4.xm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0.xlsx"/><Relationship Id="rId2" Type="http://schemas.microsoft.com/office/2011/relationships/chartColorStyle" Target="colors48.xml"/><Relationship Id="rId1" Type="http://schemas.microsoft.com/office/2011/relationships/chartStyle" Target="style48.xml"/><Relationship Id="rId4" Type="http://schemas.openxmlformats.org/officeDocument/2006/relationships/chartUserShapes" Target="../drawings/drawing48.xml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51.xlsx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2.xlsx"/><Relationship Id="rId2" Type="http://schemas.microsoft.com/office/2011/relationships/chartColorStyle" Target="colors49.xml"/><Relationship Id="rId1" Type="http://schemas.microsoft.com/office/2011/relationships/chartStyle" Target="style49.xml"/><Relationship Id="rId4" Type="http://schemas.openxmlformats.org/officeDocument/2006/relationships/chartUserShapes" Target="../drawings/drawing49.xml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3.xlsx"/><Relationship Id="rId2" Type="http://schemas.microsoft.com/office/2011/relationships/chartColorStyle" Target="colors50.xml"/><Relationship Id="rId1" Type="http://schemas.microsoft.com/office/2011/relationships/chartStyle" Target="style50.xml"/><Relationship Id="rId4" Type="http://schemas.openxmlformats.org/officeDocument/2006/relationships/chartUserShapes" Target="../drawings/drawing50.xml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4.xlsx"/><Relationship Id="rId2" Type="http://schemas.microsoft.com/office/2011/relationships/chartColorStyle" Target="colors51.xml"/><Relationship Id="rId1" Type="http://schemas.microsoft.com/office/2011/relationships/chartStyle" Target="style51.xml"/><Relationship Id="rId4" Type="http://schemas.openxmlformats.org/officeDocument/2006/relationships/chartUserShapes" Target="../drawings/drawing51.xml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5.xlsx"/><Relationship Id="rId2" Type="http://schemas.microsoft.com/office/2011/relationships/chartColorStyle" Target="colors52.xml"/><Relationship Id="rId1" Type="http://schemas.microsoft.com/office/2011/relationships/chartStyle" Target="style52.xml"/><Relationship Id="rId4" Type="http://schemas.openxmlformats.org/officeDocument/2006/relationships/chartUserShapes" Target="../drawings/drawing5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7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8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9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07469763737059"/>
          <c:y val="4.6073430302480199E-2"/>
          <c:w val="0.82705123832889038"/>
          <c:h val="0.838936213664934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Columna3</c:v>
                </c:pt>
              </c:strCache>
            </c:strRef>
          </c:tx>
          <c:spPr>
            <a:ln>
              <a:solidFill>
                <a:schemeClr val="tx1"/>
              </a:solidFill>
              <a:headEnd w="lg" len="lg"/>
            </a:ln>
          </c:spPr>
          <c:invertIfNegative val="0"/>
          <c:cat>
            <c:strRef>
              <c:f>Hoja1!$A$2:$A$3</c:f>
              <c:strCache>
                <c:ptCount val="2"/>
                <c:pt idx="0">
                  <c:v>Abril-Junio 2022</c:v>
                </c:pt>
                <c:pt idx="1">
                  <c:v>Julio-Septiembre 2022</c:v>
                </c:pt>
              </c:strCache>
            </c:strRef>
          </c:cat>
          <c:val>
            <c:numRef>
              <c:f>Hoja1!$B$2:$B$3</c:f>
              <c:numCache>
                <c:formatCode>#,##0</c:formatCode>
                <c:ptCount val="2"/>
                <c:pt idx="0">
                  <c:v>4274</c:v>
                </c:pt>
                <c:pt idx="1">
                  <c:v>5023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A66-4080-BE91-0053AF0F86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32141744"/>
        <c:axId val="-232141200"/>
      </c:barChart>
      <c:catAx>
        <c:axId val="-2321417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32141200"/>
        <c:crosses val="autoZero"/>
        <c:auto val="1"/>
        <c:lblAlgn val="ctr"/>
        <c:lblOffset val="100"/>
        <c:noMultiLvlLbl val="0"/>
      </c:catAx>
      <c:valAx>
        <c:axId val="-23214120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-2321417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/>
              <a:t>240 ENTREVISTAS INICIALES</a:t>
            </a:r>
          </a:p>
        </c:rich>
      </c:tx>
      <c:layout>
        <c:manualLayout>
          <c:xMode val="edge"/>
          <c:yMode val="edge"/>
          <c:x val="0.37093676573042195"/>
          <c:y val="5.346896768474528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240 ENTREVISTAS INICIALES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Hoja1!$A$2:$A$4</c:f>
              <c:strCache>
                <c:ptCount val="3"/>
                <c:pt idx="0">
                  <c:v> 31.6% JULIO</c:v>
                </c:pt>
                <c:pt idx="1">
                  <c:v>39.1%  AGOSTO</c:v>
                </c:pt>
                <c:pt idx="2">
                  <c:v>29.1%  SEPTIEMBRE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76</c:v>
                </c:pt>
                <c:pt idx="1">
                  <c:v>94</c:v>
                </c:pt>
                <c:pt idx="2">
                  <c:v>70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B33-47A0-AD9C-81300A626F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28728448"/>
        <c:axId val="-129384400"/>
      </c:barChart>
      <c:catAx>
        <c:axId val="-128728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9384400"/>
        <c:crosses val="autoZero"/>
        <c:auto val="1"/>
        <c:lblAlgn val="ctr"/>
        <c:lblOffset val="100"/>
        <c:noMultiLvlLbl val="0"/>
      </c:catAx>
      <c:valAx>
        <c:axId val="-129384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8728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Hoja1!$A$2:$A$10</c:f>
              <c:strCache>
                <c:ptCount val="9"/>
                <c:pt idx="0">
                  <c:v>El 19.1%de 18-24</c:v>
                </c:pt>
                <c:pt idx="1">
                  <c:v>El  13.3%  de 25-30</c:v>
                </c:pt>
                <c:pt idx="2">
                  <c:v>El 11% de 31-35</c:v>
                </c:pt>
                <c:pt idx="3">
                  <c:v>El  9.1% de 36-40</c:v>
                </c:pt>
                <c:pt idx="4">
                  <c:v>El  10.4%  de 41-45</c:v>
                </c:pt>
                <c:pt idx="5">
                  <c:v>El  8 %  de 46-50</c:v>
                </c:pt>
                <c:pt idx="6">
                  <c:v>El  6.2 %  de 51-55</c:v>
                </c:pt>
                <c:pt idx="7">
                  <c:v>El  9.1 %  de  56-60</c:v>
                </c:pt>
                <c:pt idx="8">
                  <c:v>El  13.7%  de  60+</c:v>
                </c:pt>
              </c:strCache>
            </c:strRef>
          </c:cat>
          <c:val>
            <c:numRef>
              <c:f>Hoja1!$B$2:$B$10</c:f>
              <c:numCache>
                <c:formatCode>General</c:formatCode>
                <c:ptCount val="9"/>
                <c:pt idx="0">
                  <c:v>46</c:v>
                </c:pt>
                <c:pt idx="1">
                  <c:v>32</c:v>
                </c:pt>
                <c:pt idx="2">
                  <c:v>26</c:v>
                </c:pt>
                <c:pt idx="3">
                  <c:v>22</c:v>
                </c:pt>
                <c:pt idx="4">
                  <c:v>25</c:v>
                </c:pt>
                <c:pt idx="5">
                  <c:v>19</c:v>
                </c:pt>
                <c:pt idx="6">
                  <c:v>15</c:v>
                </c:pt>
                <c:pt idx="7">
                  <c:v>22</c:v>
                </c:pt>
                <c:pt idx="8">
                  <c:v>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482-4F53-92AE-FBBA7A2411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29374064"/>
        <c:axId val="-129369712"/>
      </c:barChart>
      <c:catAx>
        <c:axId val="-129374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9369712"/>
        <c:crosses val="autoZero"/>
        <c:auto val="1"/>
        <c:lblAlgn val="ctr"/>
        <c:lblOffset val="100"/>
        <c:noMultiLvlLbl val="0"/>
      </c:catAx>
      <c:valAx>
        <c:axId val="-129369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9374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234908136482932E-2"/>
          <c:y val="3.5914010816902757E-2"/>
          <c:w val="0.94348006770892767"/>
          <c:h val="0.88030118552040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Hoja1!$A$2:$A$3</c:f>
              <c:strCache>
                <c:ptCount val="2"/>
                <c:pt idx="0">
                  <c:v>63%    RURAL</c:v>
                </c:pt>
                <c:pt idx="1">
                  <c:v>37%  URBANA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89</c:v>
                </c:pt>
                <c:pt idx="1">
                  <c:v>151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CD1-4DC7-B92E-832C196226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29382768"/>
        <c:axId val="-129370800"/>
      </c:barChart>
      <c:catAx>
        <c:axId val="-129382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9370800"/>
        <c:crosses val="autoZero"/>
        <c:auto val="1"/>
        <c:lblAlgn val="ctr"/>
        <c:lblOffset val="100"/>
        <c:noMultiLvlLbl val="0"/>
      </c:catAx>
      <c:valAx>
        <c:axId val="-129370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9382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234908136482939E-2"/>
          <c:y val="3.3347410003028016E-2"/>
          <c:w val="0.8480694396896038"/>
          <c:h val="0.87259511407970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Hoja1!$A$2:$A$4</c:f>
              <c:strCache>
                <c:ptCount val="3"/>
                <c:pt idx="0">
                  <c:v>52% TRABAJA FUERA DEL HOGAR </c:v>
                </c:pt>
                <c:pt idx="1">
                  <c:v>33.3% TRABAJA DENTRO DEL HOGAR</c:v>
                </c:pt>
                <c:pt idx="2">
                  <c:v>14.6% OTRO 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125</c:v>
                </c:pt>
                <c:pt idx="1">
                  <c:v>80</c:v>
                </c:pt>
                <c:pt idx="2">
                  <c:v>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3DC-4649-B5A3-887D6B7451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29378416"/>
        <c:axId val="-129372976"/>
      </c:barChart>
      <c:catAx>
        <c:axId val="-129378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9372976"/>
        <c:crosses val="autoZero"/>
        <c:auto val="1"/>
        <c:lblAlgn val="ctr"/>
        <c:lblOffset val="100"/>
        <c:noMultiLvlLbl val="0"/>
      </c:catAx>
      <c:valAx>
        <c:axId val="-129372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9378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269486965830964E-2"/>
          <c:y val="0.10948965758056695"/>
          <c:w val="0.93459241557319939"/>
          <c:h val="0.8078326197184876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Hoja1!$A$2:$A$6</c:f>
              <c:strCache>
                <c:ptCount val="5"/>
                <c:pt idx="0">
                  <c:v>47% Psicológica</c:v>
                </c:pt>
                <c:pt idx="1">
                  <c:v>38 % Física</c:v>
                </c:pt>
                <c:pt idx="2">
                  <c:v>6.2% Sexual</c:v>
                </c:pt>
                <c:pt idx="3">
                  <c:v>7.5% Ecómica</c:v>
                </c:pt>
                <c:pt idx="4">
                  <c:v>1.2% Patrimonial</c:v>
                </c:pt>
              </c:strCache>
            </c:strRef>
          </c:cat>
          <c:val>
            <c:numRef>
              <c:f>Hoja1!$B$2:$B$6</c:f>
              <c:numCache>
                <c:formatCode>General</c:formatCode>
                <c:ptCount val="5"/>
                <c:pt idx="0">
                  <c:v>113</c:v>
                </c:pt>
                <c:pt idx="1">
                  <c:v>91</c:v>
                </c:pt>
                <c:pt idx="2">
                  <c:v>15</c:v>
                </c:pt>
                <c:pt idx="3">
                  <c:v>18</c:v>
                </c:pt>
                <c:pt idx="4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4D3-484D-B8C6-32E5DA51A3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29370256"/>
        <c:axId val="-129377328"/>
      </c:barChart>
      <c:catAx>
        <c:axId val="-129370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9377328"/>
        <c:crosses val="autoZero"/>
        <c:auto val="1"/>
        <c:lblAlgn val="ctr"/>
        <c:lblOffset val="100"/>
        <c:noMultiLvlLbl val="0"/>
      </c:catAx>
      <c:valAx>
        <c:axId val="-129377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9370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269523374795544E-2"/>
          <c:y val="9.6132319514782807E-2"/>
          <c:w val="0.93459241557319939"/>
          <c:h val="0.826532766200580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Hoja1!$A$2:$A$10</c:f>
              <c:strCache>
                <c:ptCount val="9"/>
                <c:pt idx="0">
                  <c:v>84.1% Familiar</c:v>
                </c:pt>
                <c:pt idx="1">
                  <c:v>5% Laboral</c:v>
                </c:pt>
                <c:pt idx="2">
                  <c:v>7.5% Comunitaria</c:v>
                </c:pt>
                <c:pt idx="3">
                  <c:v>0% Obstétrica</c:v>
                </c:pt>
                <c:pt idx="4">
                  <c:v>0% AHS</c:v>
                </c:pt>
                <c:pt idx="5">
                  <c:v>2.5% Noviazgo</c:v>
                </c:pt>
                <c:pt idx="6">
                  <c:v>0.4% Serv. Públicos</c:v>
                </c:pt>
                <c:pt idx="7">
                  <c:v> 0% Feminicida</c:v>
                </c:pt>
                <c:pt idx="8">
                  <c:v>0.4% Docente</c:v>
                </c:pt>
              </c:strCache>
            </c:strRef>
          </c:cat>
          <c:val>
            <c:numRef>
              <c:f>Hoja1!$B$2:$B$10</c:f>
              <c:numCache>
                <c:formatCode>General</c:formatCode>
                <c:ptCount val="9"/>
                <c:pt idx="0">
                  <c:v>202</c:v>
                </c:pt>
                <c:pt idx="1">
                  <c:v>12</c:v>
                </c:pt>
                <c:pt idx="2">
                  <c:v>18</c:v>
                </c:pt>
                <c:pt idx="3">
                  <c:v>0</c:v>
                </c:pt>
                <c:pt idx="4">
                  <c:v>0</c:v>
                </c:pt>
                <c:pt idx="5">
                  <c:v>6</c:v>
                </c:pt>
                <c:pt idx="6">
                  <c:v>1</c:v>
                </c:pt>
                <c:pt idx="7">
                  <c:v>0</c:v>
                </c:pt>
                <c:pt idx="8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4D3-484D-B8C6-32E5DA51A3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29384944"/>
        <c:axId val="-129382224"/>
      </c:barChart>
      <c:catAx>
        <c:axId val="-129384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9382224"/>
        <c:crosses val="autoZero"/>
        <c:auto val="1"/>
        <c:lblAlgn val="ctr"/>
        <c:lblOffset val="100"/>
        <c:noMultiLvlLbl val="0"/>
      </c:catAx>
      <c:valAx>
        <c:axId val="-129382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9384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MX" sz="2400" b="0" dirty="0">
                <a:solidFill>
                  <a:schemeClr val="tx1"/>
                </a:solidFill>
              </a:rPr>
              <a:t>De</a:t>
            </a:r>
            <a:r>
              <a:rPr lang="es-MX" sz="2400" b="0" baseline="0" dirty="0">
                <a:solidFill>
                  <a:schemeClr val="tx1"/>
                </a:solidFill>
              </a:rPr>
              <a:t> </a:t>
            </a:r>
            <a:r>
              <a:rPr lang="es-MX" sz="2400" b="0" dirty="0">
                <a:solidFill>
                  <a:schemeClr val="tx1"/>
                </a:solidFill>
              </a:rPr>
              <a:t>240 Entrevistas Iniciales, se detectaron: </a:t>
            </a:r>
          </a:p>
        </c:rich>
      </c:tx>
      <c:layout>
        <c:manualLayout>
          <c:xMode val="edge"/>
          <c:yMode val="edge"/>
          <c:x val="0.28439475401877784"/>
          <c:y val="4.515329935394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9.5342164276975241E-2"/>
          <c:y val="0.13443142590650758"/>
          <c:w val="0.64258646329337865"/>
          <c:h val="0.752055115001408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>
                <a:outerShdw blurRad="31750" dist="25400" dir="5400000" rotWithShape="0">
                  <a:srgbClr val="000000">
                    <a:alpha val="50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1BA-4EBE-986A-82CE1A91D960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solidFill>
                  <a:schemeClr val="tx2">
                    <a:lumMod val="50000"/>
                  </a:schemeClr>
                </a:solidFill>
              </a:ln>
              <a:effectLst>
                <a:outerShdw blurRad="31750" dist="25400" dir="5400000" rotWithShape="0">
                  <a:srgbClr val="000000">
                    <a:alpha val="50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1BA-4EBE-986A-82CE1A91D960}"/>
              </c:ext>
            </c:extLst>
          </c:dPt>
          <c:dPt>
            <c:idx val="2"/>
            <c:invertIfNegative val="0"/>
            <c:bubble3D val="0"/>
            <c:spPr>
              <a:solidFill>
                <a:srgbClr val="0070C0"/>
              </a:solidFill>
              <a:ln>
                <a:solidFill>
                  <a:schemeClr val="tx2">
                    <a:lumMod val="50000"/>
                  </a:schemeClr>
                </a:solidFill>
              </a:ln>
              <a:effectLst>
                <a:outerShdw blurRad="31750" dist="25400" dir="5400000" rotWithShape="0">
                  <a:srgbClr val="000000">
                    <a:alpha val="50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1BA-4EBE-986A-82CE1A91D960}"/>
              </c:ext>
            </c:extLst>
          </c:dPt>
          <c:cat>
            <c:strRef>
              <c:f>Hoja1!$A$2:$A$5</c:f>
              <c:strCache>
                <c:ptCount val="4"/>
                <c:pt idx="0">
                  <c:v>98 Casos sin Riesgo.</c:v>
                </c:pt>
                <c:pt idx="1">
                  <c:v>78 Casos con Riesgo Moderado</c:v>
                </c:pt>
                <c:pt idx="2">
                  <c:v>59 Casos con Riesgo Medio</c:v>
                </c:pt>
                <c:pt idx="3">
                  <c:v>5 Casos con Riesgo Alto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98</c:v>
                </c:pt>
                <c:pt idx="1">
                  <c:v>78</c:v>
                </c:pt>
                <c:pt idx="2">
                  <c:v>59</c:v>
                </c:pt>
                <c:pt idx="3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01BA-4EBE-986A-82CE1A91D9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-129372432"/>
        <c:axId val="-129375696"/>
      </c:barChart>
      <c:catAx>
        <c:axId val="-1293724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9375696"/>
        <c:crosses val="autoZero"/>
        <c:auto val="1"/>
        <c:lblAlgn val="ctr"/>
        <c:lblOffset val="100"/>
        <c:noMultiLvlLbl val="0"/>
      </c:catAx>
      <c:valAx>
        <c:axId val="-129375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9372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MX" dirty="0">
                <a:solidFill>
                  <a:schemeClr val="tx1"/>
                </a:solidFill>
              </a:rPr>
              <a:t>240 Entrevistas Iniciales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4.6858096542280042E-2"/>
          <c:y val="0.11392932472724483"/>
          <c:w val="0.94348006770892767"/>
          <c:h val="0.78769265913151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240 Entrevistas Iniciales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Hoja1!$A$2:$A$5</c:f>
              <c:strCache>
                <c:ptCount val="4"/>
                <c:pt idx="0">
                  <c:v>45.4%  PSICOLOGÍA</c:v>
                </c:pt>
                <c:pt idx="1">
                  <c:v>28.3% DERIVACIONES JURÍDICO</c:v>
                </c:pt>
                <c:pt idx="2">
                  <c:v>25.4%DERIVACIONES PSICOJURÍDICO</c:v>
                </c:pt>
                <c:pt idx="3">
                  <c:v>0.9%SIN DERIVACIÓN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109</c:v>
                </c:pt>
                <c:pt idx="1">
                  <c:v>68</c:v>
                </c:pt>
                <c:pt idx="2">
                  <c:v>61</c:v>
                </c:pt>
                <c:pt idx="3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2A0-4625-B2B5-9CF77955D1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29371344"/>
        <c:axId val="-129381680"/>
      </c:barChart>
      <c:catAx>
        <c:axId val="-129371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9381680"/>
        <c:crosses val="autoZero"/>
        <c:auto val="1"/>
        <c:lblAlgn val="ctr"/>
        <c:lblOffset val="100"/>
        <c:noMultiLvlLbl val="0"/>
      </c:catAx>
      <c:valAx>
        <c:axId val="-129381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9371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234908136482932E-2"/>
          <c:y val="4.3463844007303548E-2"/>
          <c:w val="0.94348006770892767"/>
          <c:h val="0.780185497793242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74.19 %,  440 ATENCIONES  IMM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Hoja1!$A$2:$A$4</c:f>
              <c:strCache>
                <c:ptCount val="3"/>
                <c:pt idx="0">
                  <c:v>29.00 %, 172 ATENCIONES EN JULIO</c:v>
                </c:pt>
                <c:pt idx="1">
                  <c:v>33.55 %, 199 ATENCIONES EN AGOSTO</c:v>
                </c:pt>
                <c:pt idx="2">
                  <c:v>37.43 %, 222 ATENCIONES EN SEPTIEMBRE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136</c:v>
                </c:pt>
                <c:pt idx="1">
                  <c:v>148</c:v>
                </c:pt>
                <c:pt idx="2">
                  <c:v>156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6B4-4F76-B00E-F63BD58CC811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25.80 %, 153 ATENCIONES  MÓDULO VIOLENCIA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Hoja1!$A$2:$A$4</c:f>
              <c:strCache>
                <c:ptCount val="3"/>
                <c:pt idx="0">
                  <c:v>29.00 %, 172 ATENCIONES EN JULIO</c:v>
                </c:pt>
                <c:pt idx="1">
                  <c:v>33.55 %, 199 ATENCIONES EN AGOSTO</c:v>
                </c:pt>
                <c:pt idx="2">
                  <c:v>37.43 %, 222 ATENCIONES EN SEPTIEMBRE</c:v>
                </c:pt>
              </c:strCache>
            </c:strRef>
          </c:cat>
          <c:val>
            <c:numRef>
              <c:f>Hoja1!$C$2:$C$4</c:f>
              <c:numCache>
                <c:formatCode>General</c:formatCode>
                <c:ptCount val="3"/>
                <c:pt idx="0">
                  <c:v>36</c:v>
                </c:pt>
                <c:pt idx="1">
                  <c:v>51</c:v>
                </c:pt>
                <c:pt idx="2">
                  <c:v>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6B4-4F76-B00E-F63BD58CC811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Hoja1!$A$2:$A$4</c:f>
              <c:strCache>
                <c:ptCount val="3"/>
                <c:pt idx="0">
                  <c:v>29.00 %, 172 ATENCIONES EN JULIO</c:v>
                </c:pt>
                <c:pt idx="1">
                  <c:v>33.55 %, 199 ATENCIONES EN AGOSTO</c:v>
                </c:pt>
                <c:pt idx="2">
                  <c:v>37.43 %, 222 ATENCIONES EN SEPTIEMBRE</c:v>
                </c:pt>
              </c:strCache>
            </c:strRef>
          </c:cat>
          <c:val>
            <c:numRef>
              <c:f>Hoja1!$D$2:$D$4</c:f>
              <c:numCache>
                <c:formatCode>General</c:formatCode>
                <c:ptCount val="3"/>
                <c:pt idx="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6B4-4F76-B00E-F63BD58CC8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27117872"/>
        <c:axId val="-127116240"/>
      </c:barChart>
      <c:catAx>
        <c:axId val="-127117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7116240"/>
        <c:crosses val="autoZero"/>
        <c:auto val="1"/>
        <c:lblAlgn val="ctr"/>
        <c:lblOffset val="100"/>
        <c:noMultiLvlLbl val="0"/>
      </c:catAx>
      <c:valAx>
        <c:axId val="-127116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7117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1.8302331773745673E-2"/>
          <c:y val="0.91186294054064054"/>
          <c:w val="0.98169766822625437"/>
          <c:h val="8.7922989308153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Hoja1!$A$2:$A$10</c:f>
              <c:strCache>
                <c:ptCount val="9"/>
                <c:pt idx="0">
                  <c:v>El  17.00 %  de 18-24</c:v>
                </c:pt>
                <c:pt idx="1">
                  <c:v>El  11.11%  de 25-30</c:v>
                </c:pt>
                <c:pt idx="2">
                  <c:v>El  10.10%  de 31-35</c:v>
                </c:pt>
                <c:pt idx="3">
                  <c:v>El  8.92%  de 36-40</c:v>
                </c:pt>
                <c:pt idx="4">
                  <c:v>El  12.79%  de 41-45</c:v>
                </c:pt>
                <c:pt idx="5">
                  <c:v>El  12.96%  de 46-50</c:v>
                </c:pt>
                <c:pt idx="6">
                  <c:v>El  12.96%  de 51-55</c:v>
                </c:pt>
                <c:pt idx="7">
                  <c:v>El  3.03%  de  56-60</c:v>
                </c:pt>
                <c:pt idx="8">
                  <c:v>El  11.11%  de  60+</c:v>
                </c:pt>
              </c:strCache>
            </c:strRef>
          </c:cat>
          <c:val>
            <c:numRef>
              <c:f>Hoja1!$B$2:$B$10</c:f>
              <c:numCache>
                <c:formatCode>General</c:formatCode>
                <c:ptCount val="9"/>
                <c:pt idx="0">
                  <c:v>101</c:v>
                </c:pt>
                <c:pt idx="1">
                  <c:v>66</c:v>
                </c:pt>
                <c:pt idx="2">
                  <c:v>60</c:v>
                </c:pt>
                <c:pt idx="3">
                  <c:v>53</c:v>
                </c:pt>
                <c:pt idx="4">
                  <c:v>76</c:v>
                </c:pt>
                <c:pt idx="5">
                  <c:v>77</c:v>
                </c:pt>
                <c:pt idx="6">
                  <c:v>77</c:v>
                </c:pt>
                <c:pt idx="7">
                  <c:v>18</c:v>
                </c:pt>
                <c:pt idx="8">
                  <c:v>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482-4F53-92AE-FBBA7A2411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27122224"/>
        <c:axId val="-127121680"/>
      </c:barChart>
      <c:catAx>
        <c:axId val="-127122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7121680"/>
        <c:crosses val="autoZero"/>
        <c:auto val="1"/>
        <c:lblAlgn val="ctr"/>
        <c:lblOffset val="100"/>
        <c:noMultiLvlLbl val="0"/>
      </c:catAx>
      <c:valAx>
        <c:axId val="-127121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7122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4730495644566166E-2"/>
          <c:y val="0.12268525221437636"/>
          <c:w val="0.9361551409334703"/>
          <c:h val="0.667812291299825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Abril a Junio 2022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Hoja1!$A$2:$A$11</c:f>
              <c:strCache>
                <c:ptCount val="10"/>
                <c:pt idx="0">
                  <c:v>Comunicación Oficial</c:v>
                </c:pt>
                <c:pt idx="1">
                  <c:v>Facebook</c:v>
                </c:pt>
                <c:pt idx="2">
                  <c:v>Trabajo Social</c:v>
                </c:pt>
                <c:pt idx="3">
                  <c:v>Psicología</c:v>
                </c:pt>
                <c:pt idx="4">
                  <c:v>Jurídico</c:v>
                </c:pt>
                <c:pt idx="5">
                  <c:v>Salud</c:v>
                </c:pt>
                <c:pt idx="6">
                  <c:v>Construyendo Redes</c:v>
                </c:pt>
                <c:pt idx="7">
                  <c:v>Capacitación y Desarrollo Humano</c:v>
                </c:pt>
                <c:pt idx="8">
                  <c:v>Instituto Itinerante</c:v>
                </c:pt>
                <c:pt idx="9">
                  <c:v>Jornadas</c:v>
                </c:pt>
              </c:strCache>
            </c:strRef>
          </c:cat>
          <c:val>
            <c:numRef>
              <c:f>Hoja1!$B$2:$B$11</c:f>
              <c:numCache>
                <c:formatCode>General</c:formatCode>
                <c:ptCount val="10"/>
                <c:pt idx="0">
                  <c:v>553</c:v>
                </c:pt>
                <c:pt idx="1">
                  <c:v>121</c:v>
                </c:pt>
                <c:pt idx="2">
                  <c:v>218</c:v>
                </c:pt>
                <c:pt idx="3">
                  <c:v>566</c:v>
                </c:pt>
                <c:pt idx="4">
                  <c:v>203</c:v>
                </c:pt>
                <c:pt idx="5" formatCode="#,##0">
                  <c:v>1027</c:v>
                </c:pt>
                <c:pt idx="6">
                  <c:v>95</c:v>
                </c:pt>
                <c:pt idx="7" formatCode="#,##0">
                  <c:v>1444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Julio a Septiembre 2022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Hoja1!$A$2:$A$11</c:f>
              <c:strCache>
                <c:ptCount val="10"/>
                <c:pt idx="0">
                  <c:v>Comunicación Oficial</c:v>
                </c:pt>
                <c:pt idx="1">
                  <c:v>Facebook</c:v>
                </c:pt>
                <c:pt idx="2">
                  <c:v>Trabajo Social</c:v>
                </c:pt>
                <c:pt idx="3">
                  <c:v>Psicología</c:v>
                </c:pt>
                <c:pt idx="4">
                  <c:v>Jurídico</c:v>
                </c:pt>
                <c:pt idx="5">
                  <c:v>Salud</c:v>
                </c:pt>
                <c:pt idx="6">
                  <c:v>Construyendo Redes</c:v>
                </c:pt>
                <c:pt idx="7">
                  <c:v>Capacitación y Desarrollo Humano</c:v>
                </c:pt>
                <c:pt idx="8">
                  <c:v>Instituto Itinerante</c:v>
                </c:pt>
                <c:pt idx="9">
                  <c:v>Jornadas</c:v>
                </c:pt>
              </c:strCache>
            </c:strRef>
          </c:cat>
          <c:val>
            <c:numRef>
              <c:f>Hoja1!$C$2:$C$11</c:f>
              <c:numCache>
                <c:formatCode>General</c:formatCode>
                <c:ptCount val="10"/>
                <c:pt idx="0" formatCode="#,##0">
                  <c:v>1648</c:v>
                </c:pt>
                <c:pt idx="1">
                  <c:v>97</c:v>
                </c:pt>
                <c:pt idx="2">
                  <c:v>240</c:v>
                </c:pt>
                <c:pt idx="3">
                  <c:v>593</c:v>
                </c:pt>
                <c:pt idx="4">
                  <c:v>159</c:v>
                </c:pt>
                <c:pt idx="5">
                  <c:v>826</c:v>
                </c:pt>
                <c:pt idx="6">
                  <c:v>193</c:v>
                </c:pt>
                <c:pt idx="7">
                  <c:v>1041</c:v>
                </c:pt>
                <c:pt idx="8">
                  <c:v>32</c:v>
                </c:pt>
                <c:pt idx="9">
                  <c:v>194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32838320"/>
        <c:axId val="-232837776"/>
      </c:barChart>
      <c:catAx>
        <c:axId val="-232838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32837776"/>
        <c:crosses val="autoZero"/>
        <c:auto val="1"/>
        <c:lblAlgn val="ctr"/>
        <c:lblOffset val="100"/>
        <c:noMultiLvlLbl val="0"/>
      </c:catAx>
      <c:valAx>
        <c:axId val="-232837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232838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234908136482932E-2"/>
          <c:y val="3.5914010816902757E-2"/>
          <c:w val="0.94348006770892767"/>
          <c:h val="0.88030118552040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Hoja1!$A$2:$A$3</c:f>
              <c:strCache>
                <c:ptCount val="2"/>
                <c:pt idx="0">
                  <c:v>19.05%    RURAL</c:v>
                </c:pt>
                <c:pt idx="1">
                  <c:v>80.94%  URBANA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113</c:v>
                </c:pt>
                <c:pt idx="1">
                  <c:v>480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CD1-4DC7-B92E-832C196226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27119504"/>
        <c:axId val="-127118960"/>
      </c:barChart>
      <c:catAx>
        <c:axId val="-127119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7118960"/>
        <c:crosses val="autoZero"/>
        <c:auto val="1"/>
        <c:lblAlgn val="ctr"/>
        <c:lblOffset val="100"/>
        <c:noMultiLvlLbl val="0"/>
      </c:catAx>
      <c:valAx>
        <c:axId val="-127118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7119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442637605081971E-2"/>
          <c:y val="7.3856380234396918E-2"/>
          <c:w val="0.94348006770892767"/>
          <c:h val="0.827765581015673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Hoja1!$A$2:$A$4</c:f>
              <c:strCache>
                <c:ptCount val="3"/>
                <c:pt idx="0">
                  <c:v>44.68% TRABAJA FUERA DEL HOGAR </c:v>
                </c:pt>
                <c:pt idx="1">
                  <c:v>43.33% TRABAJA DENTRO DEL HOGAR</c:v>
                </c:pt>
                <c:pt idx="2">
                  <c:v>11.97% OTRO 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265</c:v>
                </c:pt>
                <c:pt idx="1">
                  <c:v>257</c:v>
                </c:pt>
                <c:pt idx="2">
                  <c:v>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3DC-4649-B5A3-887D6B7451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24765808"/>
        <c:axId val="-124776144"/>
      </c:barChart>
      <c:catAx>
        <c:axId val="-124765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4776144"/>
        <c:crosses val="autoZero"/>
        <c:auto val="1"/>
        <c:lblAlgn val="ctr"/>
        <c:lblOffset val="100"/>
        <c:noMultiLvlLbl val="0"/>
      </c:catAx>
      <c:valAx>
        <c:axId val="-124776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4765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269523374795544E-2"/>
          <c:y val="9.6132319514782807E-2"/>
          <c:w val="0.93459241557319939"/>
          <c:h val="0.826532766200580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Hoja1!$A$2:$A$6</c:f>
              <c:strCache>
                <c:ptCount val="5"/>
                <c:pt idx="0">
                  <c:v>17.33% Psicológica</c:v>
                </c:pt>
                <c:pt idx="1">
                  <c:v>10.96 % Física</c:v>
                </c:pt>
                <c:pt idx="2">
                  <c:v>4.55% Sexual</c:v>
                </c:pt>
                <c:pt idx="3">
                  <c:v>5.39% Económica</c:v>
                </c:pt>
                <c:pt idx="4">
                  <c:v>4.04% Patrimonial</c:v>
                </c:pt>
              </c:strCache>
            </c:strRef>
          </c:cat>
          <c:val>
            <c:numRef>
              <c:f>Hoja1!$B$2:$B$6</c:f>
              <c:numCache>
                <c:formatCode>General</c:formatCode>
                <c:ptCount val="5"/>
                <c:pt idx="0">
                  <c:v>103</c:v>
                </c:pt>
                <c:pt idx="1">
                  <c:v>65</c:v>
                </c:pt>
                <c:pt idx="2">
                  <c:v>27</c:v>
                </c:pt>
                <c:pt idx="3">
                  <c:v>32</c:v>
                </c:pt>
                <c:pt idx="4">
                  <c:v>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4D3-484D-B8C6-32E5DA51A3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24774512"/>
        <c:axId val="-124762544"/>
      </c:barChart>
      <c:catAx>
        <c:axId val="-124774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4762544"/>
        <c:crosses val="autoZero"/>
        <c:auto val="1"/>
        <c:lblAlgn val="ctr"/>
        <c:lblOffset val="100"/>
        <c:noMultiLvlLbl val="0"/>
      </c:catAx>
      <c:valAx>
        <c:axId val="-124762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4774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89271178059264E-2"/>
          <c:y val="0.10938380388971759"/>
          <c:w val="0.93459241557319939"/>
          <c:h val="0.826532766200580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Hoja1!$A$2:$A$6</c:f>
              <c:strCache>
                <c:ptCount val="5"/>
                <c:pt idx="0">
                  <c:v>26.13% Familiar</c:v>
                </c:pt>
                <c:pt idx="1">
                  <c:v>1.18% Laboral</c:v>
                </c:pt>
                <c:pt idx="2">
                  <c:v>1.34% Comunitaria</c:v>
                </c:pt>
                <c:pt idx="3">
                  <c:v>.674% Acoso  sexual</c:v>
                </c:pt>
                <c:pt idx="4">
                  <c:v>.505% Noviazgo</c:v>
                </c:pt>
              </c:strCache>
            </c:strRef>
          </c:cat>
          <c:val>
            <c:numRef>
              <c:f>Hoja1!$B$2:$B$6</c:f>
              <c:numCache>
                <c:formatCode>General</c:formatCode>
                <c:ptCount val="5"/>
                <c:pt idx="0">
                  <c:v>155</c:v>
                </c:pt>
                <c:pt idx="1">
                  <c:v>7</c:v>
                </c:pt>
                <c:pt idx="2">
                  <c:v>8</c:v>
                </c:pt>
                <c:pt idx="3">
                  <c:v>4</c:v>
                </c:pt>
                <c:pt idx="4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4D3-484D-B8C6-32E5DA51A3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24768528"/>
        <c:axId val="-124773968"/>
      </c:barChart>
      <c:catAx>
        <c:axId val="-124768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4773968"/>
        <c:crosses val="autoZero"/>
        <c:auto val="1"/>
        <c:lblAlgn val="ctr"/>
        <c:lblOffset val="100"/>
        <c:noMultiLvlLbl val="0"/>
      </c:catAx>
      <c:valAx>
        <c:axId val="-124773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4768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6986236501955E-2"/>
          <c:y val="0.11787078589103187"/>
          <c:w val="0.64258646329337865"/>
          <c:h val="0.752055115001408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>
                <a:outerShdw blurRad="31750" dist="25400" dir="5400000" rotWithShape="0">
                  <a:srgbClr val="000000">
                    <a:alpha val="50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1BA-4EBE-986A-82CE1A91D96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2">
                    <a:lumMod val="50000"/>
                  </a:schemeClr>
                </a:solidFill>
              </a:ln>
              <a:effectLst>
                <a:outerShdw blurRad="31750" dist="25400" dir="5400000" rotWithShape="0">
                  <a:srgbClr val="000000">
                    <a:alpha val="50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1BA-4EBE-986A-82CE1A91D96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2">
                    <a:lumMod val="50000"/>
                  </a:schemeClr>
                </a:solidFill>
              </a:ln>
              <a:effectLst>
                <a:outerShdw blurRad="31750" dist="25400" dir="5400000" rotWithShape="0">
                  <a:srgbClr val="000000">
                    <a:alpha val="50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1BA-4EBE-986A-82CE1A91D960}"/>
              </c:ext>
            </c:extLst>
          </c:dPt>
          <c:cat>
            <c:strRef>
              <c:f>Hoja1!$A$2:$A$5</c:f>
              <c:strCache>
                <c:ptCount val="4"/>
                <c:pt idx="0">
                  <c:v>6 Casos sin Riesgo.</c:v>
                </c:pt>
                <c:pt idx="1">
                  <c:v>148 Casos con Riesgo Moderado</c:v>
                </c:pt>
                <c:pt idx="2">
                  <c:v>52 Casos con Riesgo Medio</c:v>
                </c:pt>
                <c:pt idx="3">
                  <c:v>1  Caso con Riesgo Alto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6</c:v>
                </c:pt>
                <c:pt idx="1">
                  <c:v>148</c:v>
                </c:pt>
                <c:pt idx="2">
                  <c:v>52</c:v>
                </c:pt>
                <c:pt idx="3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01BA-4EBE-986A-82CE1A91D9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-124772880"/>
        <c:axId val="-124773424"/>
      </c:barChart>
      <c:catAx>
        <c:axId val="-124772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4773424"/>
        <c:crosses val="autoZero"/>
        <c:auto val="1"/>
        <c:lblAlgn val="ctr"/>
        <c:lblOffset val="100"/>
        <c:noMultiLvlLbl val="0"/>
      </c:catAx>
      <c:valAx>
        <c:axId val="-124773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4772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MX" dirty="0">
                <a:solidFill>
                  <a:schemeClr val="tx1"/>
                </a:solidFill>
              </a:rPr>
              <a:t>INDICADORES DE MOTIVOS</a:t>
            </a:r>
            <a:r>
              <a:rPr lang="es-MX" baseline="0" dirty="0">
                <a:solidFill>
                  <a:schemeClr val="tx1"/>
                </a:solidFill>
              </a:rPr>
              <a:t> MÁS FRECUENTES DE CONSULTA</a:t>
            </a:r>
            <a:endParaRPr lang="es-MX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4.8269523374795544E-2"/>
          <c:y val="9.6132319514782807E-2"/>
          <c:w val="0.93459241557319939"/>
          <c:h val="0.826532766200580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Hoja1!$A$2:$A$6</c:f>
              <c:strCache>
                <c:ptCount val="5"/>
                <c:pt idx="0">
                  <c:v>54.46% Inestabilidad Emocional </c:v>
                </c:pt>
                <c:pt idx="1">
                  <c:v>32.54%  Violencia Familiar </c:v>
                </c:pt>
                <c:pt idx="2">
                  <c:v>3.709% Duelo </c:v>
                </c:pt>
                <c:pt idx="3">
                  <c:v>1.34% Violencia Comunitaria</c:v>
                </c:pt>
                <c:pt idx="4">
                  <c:v>1.34% Violencia laboral</c:v>
                </c:pt>
              </c:strCache>
            </c:strRef>
          </c:cat>
          <c:val>
            <c:numRef>
              <c:f>Hoja1!$B$2:$B$6</c:f>
              <c:numCache>
                <c:formatCode>General</c:formatCode>
                <c:ptCount val="5"/>
                <c:pt idx="0">
                  <c:v>323</c:v>
                </c:pt>
                <c:pt idx="1">
                  <c:v>193</c:v>
                </c:pt>
                <c:pt idx="2">
                  <c:v>22</c:v>
                </c:pt>
                <c:pt idx="3">
                  <c:v>8</c:v>
                </c:pt>
                <c:pt idx="4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4D3-484D-B8C6-32E5DA51A3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24764176"/>
        <c:axId val="-124761456"/>
      </c:barChart>
      <c:catAx>
        <c:axId val="-124764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4761456"/>
        <c:crosses val="autoZero"/>
        <c:auto val="1"/>
        <c:lblAlgn val="ctr"/>
        <c:lblOffset val="100"/>
        <c:noMultiLvlLbl val="0"/>
      </c:catAx>
      <c:valAx>
        <c:axId val="-124761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4764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104473353874243E-2"/>
          <c:y val="4.0880405915588308E-2"/>
          <c:w val="0.94348006770892767"/>
          <c:h val="0.780185497793242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75.47% IMM SJRQ 120 ATENCIONES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Hoja1!$A$2:$A$4</c:f>
              <c:strCache>
                <c:ptCount val="3"/>
                <c:pt idx="0">
                  <c:v>60 ATENCIONES</c:v>
                </c:pt>
                <c:pt idx="1">
                  <c:v>55 ATENCIONES</c:v>
                </c:pt>
                <c:pt idx="2">
                  <c:v>44 ATENCIONES 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38</c:v>
                </c:pt>
                <c:pt idx="1">
                  <c:v>44</c:v>
                </c:pt>
                <c:pt idx="2">
                  <c:v>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6B4-4F76-B00E-F63BD58CC811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24.52%  MÓDULO DE VIOLENCIA 39 ATENCIONES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Hoja1!$A$2:$A$4</c:f>
              <c:strCache>
                <c:ptCount val="3"/>
                <c:pt idx="0">
                  <c:v>60 ATENCIONES</c:v>
                </c:pt>
                <c:pt idx="1">
                  <c:v>55 ATENCIONES</c:v>
                </c:pt>
                <c:pt idx="2">
                  <c:v>44 ATENCIONES </c:v>
                </c:pt>
              </c:strCache>
            </c:strRef>
          </c:cat>
          <c:val>
            <c:numRef>
              <c:f>Hoja1!$C$2:$C$4</c:f>
              <c:numCache>
                <c:formatCode>General</c:formatCode>
                <c:ptCount val="3"/>
                <c:pt idx="0">
                  <c:v>22</c:v>
                </c:pt>
                <c:pt idx="1">
                  <c:v>11</c:v>
                </c:pt>
                <c:pt idx="2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6B4-4F76-B00E-F63BD58CC8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24762000"/>
        <c:axId val="-124767440"/>
      </c:barChart>
      <c:catAx>
        <c:axId val="-124762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4767440"/>
        <c:crosses val="autoZero"/>
        <c:auto val="1"/>
        <c:lblAlgn val="ctr"/>
        <c:lblOffset val="100"/>
        <c:noMultiLvlLbl val="0"/>
      </c:catAx>
      <c:valAx>
        <c:axId val="-124767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4762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8302331773745673E-2"/>
          <c:y val="0.91186294054064054"/>
          <c:w val="0.98169766822625437"/>
          <c:h val="8.7922989308153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37962447214897E-2"/>
          <c:y val="8.2063520617582347E-2"/>
          <c:w val="0.95290151229742004"/>
          <c:h val="0.842594664092797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Hoja1!$A$2:$A$10</c:f>
              <c:strCache>
                <c:ptCount val="9"/>
                <c:pt idx="0">
                  <c:v>El  12.57%  de 18-24</c:v>
                </c:pt>
                <c:pt idx="1">
                  <c:v>El  16.35%  de 25-30</c:v>
                </c:pt>
                <c:pt idx="2">
                  <c:v>El  11.94%  de 31-35</c:v>
                </c:pt>
                <c:pt idx="3">
                  <c:v>El  17.61%  de 36-40</c:v>
                </c:pt>
                <c:pt idx="4">
                  <c:v>El  16.35%  de 41-45</c:v>
                </c:pt>
                <c:pt idx="5">
                  <c:v>El  7.54%  de 46-50</c:v>
                </c:pt>
                <c:pt idx="6">
                  <c:v>El  5.66%  de 51-55</c:v>
                </c:pt>
                <c:pt idx="7">
                  <c:v>El  4.40%  de  56-60</c:v>
                </c:pt>
                <c:pt idx="8">
                  <c:v>El  7.54%  de  60+</c:v>
                </c:pt>
              </c:strCache>
            </c:strRef>
          </c:cat>
          <c:val>
            <c:numRef>
              <c:f>Hoja1!$B$2:$B$10</c:f>
              <c:numCache>
                <c:formatCode>General</c:formatCode>
                <c:ptCount val="9"/>
                <c:pt idx="0">
                  <c:v>20</c:v>
                </c:pt>
                <c:pt idx="1">
                  <c:v>26</c:v>
                </c:pt>
                <c:pt idx="2">
                  <c:v>19</c:v>
                </c:pt>
                <c:pt idx="3">
                  <c:v>28</c:v>
                </c:pt>
                <c:pt idx="4">
                  <c:v>26</c:v>
                </c:pt>
                <c:pt idx="5">
                  <c:v>12</c:v>
                </c:pt>
                <c:pt idx="6">
                  <c:v>9</c:v>
                </c:pt>
                <c:pt idx="7">
                  <c:v>7</c:v>
                </c:pt>
                <c:pt idx="8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482-4F53-92AE-FBBA7A2411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24772336"/>
        <c:axId val="-124771248"/>
      </c:barChart>
      <c:catAx>
        <c:axId val="-124772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4771248"/>
        <c:crosses val="autoZero"/>
        <c:auto val="1"/>
        <c:lblAlgn val="ctr"/>
        <c:lblOffset val="100"/>
        <c:noMultiLvlLbl val="0"/>
      </c:catAx>
      <c:valAx>
        <c:axId val="-124771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4772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234908136482932E-2"/>
          <c:y val="3.5914010816902757E-2"/>
          <c:w val="0.94348006770892767"/>
          <c:h val="0.88030118552040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Hoja1!$A$2:$A$3</c:f>
              <c:strCache>
                <c:ptCount val="2"/>
                <c:pt idx="0">
                  <c:v>17.61% Rural</c:v>
                </c:pt>
                <c:pt idx="1">
                  <c:v>82.38% Urbana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28</c:v>
                </c:pt>
                <c:pt idx="1">
                  <c:v>131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CD1-4DC7-B92E-832C196226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24769072"/>
        <c:axId val="-124998688"/>
      </c:barChart>
      <c:catAx>
        <c:axId val="-124769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4998688"/>
        <c:crosses val="autoZero"/>
        <c:auto val="1"/>
        <c:lblAlgn val="ctr"/>
        <c:lblOffset val="100"/>
        <c:noMultiLvlLbl val="0"/>
      </c:catAx>
      <c:valAx>
        <c:axId val="-124998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4769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Hoja1!$A$2:$A$4</c:f>
              <c:strCache>
                <c:ptCount val="3"/>
                <c:pt idx="0">
                  <c:v>52.20% TRABAJA FUERA DEL HOGAR </c:v>
                </c:pt>
                <c:pt idx="1">
                  <c:v>42.76% TRABAJA DENTRO DEL HOGAR </c:v>
                </c:pt>
                <c:pt idx="2">
                  <c:v>5.03% OTRO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82</c:v>
                </c:pt>
                <c:pt idx="1">
                  <c:v>68</c:v>
                </c:pt>
                <c:pt idx="2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3DC-4649-B5A3-887D6B7451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25011200"/>
        <c:axId val="-125003040"/>
      </c:barChart>
      <c:catAx>
        <c:axId val="-125011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5003040"/>
        <c:crosses val="autoZero"/>
        <c:auto val="1"/>
        <c:lblAlgn val="ctr"/>
        <c:lblOffset val="100"/>
        <c:noMultiLvlLbl val="0"/>
      </c:catAx>
      <c:valAx>
        <c:axId val="-125003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5011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22370803050593E-2"/>
          <c:y val="8.2652589349763869E-2"/>
          <c:w val="0.90757146275086042"/>
          <c:h val="0.856092600566156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Hoja1!$A$2:$A$5</c:f>
              <c:strCache>
                <c:ptCount val="4"/>
                <c:pt idx="0">
                  <c:v>OCTUBRE DICIEMBRE 2021 </c:v>
                </c:pt>
                <c:pt idx="1">
                  <c:v>ENERO  MARZO 2022</c:v>
                </c:pt>
                <c:pt idx="2">
                  <c:v>ABRIL  JUNIO 2022</c:v>
                </c:pt>
                <c:pt idx="3">
                  <c:v>JULIO SEPTIEMBRE 2022</c:v>
                </c:pt>
              </c:strCache>
            </c:strRef>
          </c:cat>
          <c:val>
            <c:numRef>
              <c:f>Hoja1!$B$2:$B$5</c:f>
              <c:numCache>
                <c:formatCode>#,##0</c:formatCode>
                <c:ptCount val="4"/>
                <c:pt idx="0">
                  <c:v>2335</c:v>
                </c:pt>
                <c:pt idx="1">
                  <c:v>3201</c:v>
                </c:pt>
                <c:pt idx="2">
                  <c:v>4274</c:v>
                </c:pt>
                <c:pt idx="3">
                  <c:v>5023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BE1-4777-B46F-6044623BD8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28737696"/>
        <c:axId val="-128732256"/>
      </c:barChart>
      <c:catAx>
        <c:axId val="-128737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8732256"/>
        <c:crosses val="autoZero"/>
        <c:auto val="1"/>
        <c:lblAlgn val="ctr"/>
        <c:lblOffset val="100"/>
        <c:noMultiLvlLbl val="0"/>
      </c:catAx>
      <c:valAx>
        <c:axId val="-128732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8737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269523374795544E-2"/>
          <c:y val="9.6132319514782807E-2"/>
          <c:w val="0.93459241557319939"/>
          <c:h val="0.826532766200580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Hoja1!$A$2:$A$6</c:f>
              <c:strCache>
                <c:ptCount val="5"/>
                <c:pt idx="0">
                  <c:v>99.37% Psicológica</c:v>
                </c:pt>
                <c:pt idx="1">
                  <c:v>37.73% Física</c:v>
                </c:pt>
                <c:pt idx="2">
                  <c:v>4.40% Sexual</c:v>
                </c:pt>
                <c:pt idx="3">
                  <c:v>33.33% Ecómica</c:v>
                </c:pt>
                <c:pt idx="4">
                  <c:v>6.91% Patrimonial</c:v>
                </c:pt>
              </c:strCache>
            </c:strRef>
          </c:cat>
          <c:val>
            <c:numRef>
              <c:f>Hoja1!$B$2:$B$6</c:f>
              <c:numCache>
                <c:formatCode>General</c:formatCode>
                <c:ptCount val="5"/>
                <c:pt idx="0">
                  <c:v>158</c:v>
                </c:pt>
                <c:pt idx="1">
                  <c:v>60</c:v>
                </c:pt>
                <c:pt idx="2">
                  <c:v>7</c:v>
                </c:pt>
                <c:pt idx="3">
                  <c:v>53</c:v>
                </c:pt>
                <c:pt idx="4">
                  <c:v>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4D3-484D-B8C6-32E5DA51A3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25011744"/>
        <c:axId val="-125013920"/>
      </c:barChart>
      <c:catAx>
        <c:axId val="-125011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5013920"/>
        <c:crosses val="autoZero"/>
        <c:auto val="1"/>
        <c:lblAlgn val="ctr"/>
        <c:lblOffset val="100"/>
        <c:noMultiLvlLbl val="0"/>
      </c:catAx>
      <c:valAx>
        <c:axId val="-125013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5011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269523374795544E-2"/>
          <c:y val="9.6132319514782807E-2"/>
          <c:w val="0.93459241557319939"/>
          <c:h val="0.826532766200580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Hoja1!$A$2:$A$4</c:f>
              <c:strCache>
                <c:ptCount val="3"/>
                <c:pt idx="0">
                  <c:v>91.82% Familiar</c:v>
                </c:pt>
                <c:pt idx="1">
                  <c:v>6.28% Comunitaria</c:v>
                </c:pt>
                <c:pt idx="2">
                  <c:v>0.18% Noviazgo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146</c:v>
                </c:pt>
                <c:pt idx="1">
                  <c:v>10</c:v>
                </c:pt>
                <c:pt idx="2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4D3-484D-B8C6-32E5DA51A3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25010656"/>
        <c:axId val="-125007936"/>
      </c:barChart>
      <c:catAx>
        <c:axId val="-125010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5007936"/>
        <c:crosses val="autoZero"/>
        <c:auto val="1"/>
        <c:lblAlgn val="ctr"/>
        <c:lblOffset val="100"/>
        <c:noMultiLvlLbl val="0"/>
      </c:catAx>
      <c:valAx>
        <c:axId val="-125007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5010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352764658737786E-2"/>
          <c:y val="0.11787074456070847"/>
          <c:w val="0.79154598165791046"/>
          <c:h val="0.752055115001408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>
                <a:outerShdw blurRad="31750" dist="25400" dir="5400000" rotWithShape="0">
                  <a:srgbClr val="000000">
                    <a:alpha val="50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1BA-4EBE-986A-82CE1A91D960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solidFill>
                  <a:schemeClr val="tx2">
                    <a:lumMod val="50000"/>
                  </a:schemeClr>
                </a:solidFill>
              </a:ln>
              <a:effectLst>
                <a:outerShdw blurRad="31750" dist="25400" dir="5400000" rotWithShape="0">
                  <a:srgbClr val="000000">
                    <a:alpha val="50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1BA-4EBE-986A-82CE1A91D960}"/>
              </c:ext>
            </c:extLst>
          </c:dPt>
          <c:dPt>
            <c:idx val="2"/>
            <c:invertIfNegative val="0"/>
            <c:bubble3D val="0"/>
            <c:spPr>
              <a:solidFill>
                <a:srgbClr val="0070C0"/>
              </a:solidFill>
              <a:ln>
                <a:solidFill>
                  <a:schemeClr val="tx2">
                    <a:lumMod val="50000"/>
                  </a:schemeClr>
                </a:solidFill>
              </a:ln>
              <a:effectLst>
                <a:outerShdw blurRad="31750" dist="25400" dir="5400000" rotWithShape="0">
                  <a:srgbClr val="000000">
                    <a:alpha val="50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1BA-4EBE-986A-82CE1A91D960}"/>
              </c:ext>
            </c:extLst>
          </c:dPt>
          <c:cat>
            <c:strRef>
              <c:f>Hoja1!$A$2:$A$5</c:f>
              <c:strCache>
                <c:ptCount val="4"/>
                <c:pt idx="0">
                  <c:v>44 Casos sin Riesgo.</c:v>
                </c:pt>
                <c:pt idx="1">
                  <c:v>53 Casos con Riesgo Moderado</c:v>
                </c:pt>
                <c:pt idx="2">
                  <c:v>58 Casos con Riesgo Medio</c:v>
                </c:pt>
                <c:pt idx="3">
                  <c:v>4 Casos con Riesgo Alto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44</c:v>
                </c:pt>
                <c:pt idx="1">
                  <c:v>53</c:v>
                </c:pt>
                <c:pt idx="2">
                  <c:v>58</c:v>
                </c:pt>
                <c:pt idx="3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01BA-4EBE-986A-82CE1A91D9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-125012288"/>
        <c:axId val="-125005760"/>
      </c:barChart>
      <c:catAx>
        <c:axId val="-1250122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5005760"/>
        <c:crosses val="autoZero"/>
        <c:auto val="1"/>
        <c:lblAlgn val="ctr"/>
        <c:lblOffset val="100"/>
        <c:noMultiLvlLbl val="0"/>
      </c:catAx>
      <c:valAx>
        <c:axId val="-125005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5012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MX" dirty="0">
                <a:solidFill>
                  <a:schemeClr val="tx1"/>
                </a:solidFill>
              </a:rPr>
              <a:t>INDICADORES DE MOTIVOS</a:t>
            </a:r>
            <a:r>
              <a:rPr lang="es-MX" baseline="0" dirty="0">
                <a:solidFill>
                  <a:schemeClr val="tx1"/>
                </a:solidFill>
              </a:rPr>
              <a:t> MÁS FRECUENTES DE </a:t>
            </a:r>
            <a:r>
              <a:rPr lang="es-MX" baseline="0" dirty="0" smtClean="0">
                <a:solidFill>
                  <a:schemeClr val="tx1"/>
                </a:solidFill>
              </a:rPr>
              <a:t>ASESORÍA JURÍDICA</a:t>
            </a:r>
            <a:endParaRPr lang="es-MX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4.7061793906196511E-2"/>
          <c:y val="0.10143291326475673"/>
          <c:w val="0.93459241557319939"/>
          <c:h val="0.826532766200580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Hoja1!$A$2:$A$6</c:f>
              <c:strCache>
                <c:ptCount val="5"/>
                <c:pt idx="0">
                  <c:v>Custodia 28.30%</c:v>
                </c:pt>
                <c:pt idx="1">
                  <c:v>Violencia Familiar 22.64%</c:v>
                </c:pt>
                <c:pt idx="2">
                  <c:v>Pensión Alimenticia 18.86%</c:v>
                </c:pt>
                <c:pt idx="3">
                  <c:v>Divorcio 15.72%</c:v>
                </c:pt>
                <c:pt idx="4">
                  <c:v>Medidas Cautelares 14.46%</c:v>
                </c:pt>
              </c:strCache>
            </c:strRef>
          </c:cat>
          <c:val>
            <c:numRef>
              <c:f>Hoja1!$B$2:$B$6</c:f>
              <c:numCache>
                <c:formatCode>General</c:formatCode>
                <c:ptCount val="5"/>
                <c:pt idx="0">
                  <c:v>45</c:v>
                </c:pt>
                <c:pt idx="1">
                  <c:v>36</c:v>
                </c:pt>
                <c:pt idx="2">
                  <c:v>30</c:v>
                </c:pt>
                <c:pt idx="3">
                  <c:v>25</c:v>
                </c:pt>
                <c:pt idx="4">
                  <c:v>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AA6-4678-A063-A0C3D45AFB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25005216"/>
        <c:axId val="-124999776"/>
      </c:barChart>
      <c:catAx>
        <c:axId val="-125005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4999776"/>
        <c:crosses val="autoZero"/>
        <c:auto val="1"/>
        <c:lblAlgn val="ctr"/>
        <c:lblOffset val="100"/>
        <c:noMultiLvlLbl val="0"/>
      </c:catAx>
      <c:valAx>
        <c:axId val="-124999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5005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234908136482932E-2"/>
          <c:y val="4.3463844007303548E-2"/>
          <c:w val="0.94348006770892767"/>
          <c:h val="0.780185497793242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Hoja1!$A$2:$A$4</c:f>
              <c:strCache>
                <c:ptCount val="3"/>
                <c:pt idx="0">
                  <c:v>42.3%, 349 ATENCIONES EN JULIO</c:v>
                </c:pt>
                <c:pt idx="1">
                  <c:v>36.4%, 301 ATENCIONES EN AGOSTO</c:v>
                </c:pt>
                <c:pt idx="2">
                  <c:v>21.3%,176 ATENCIONES EN SEPTIEMBRE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349</c:v>
                </c:pt>
                <c:pt idx="1">
                  <c:v>299</c:v>
                </c:pt>
                <c:pt idx="2">
                  <c:v>174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6B4-4F76-B00E-F63BD58CC811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Columna2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Hoja1!$A$2:$A$4</c:f>
              <c:strCache>
                <c:ptCount val="3"/>
                <c:pt idx="0">
                  <c:v>42.3%, 349 ATENCIONES EN JULIO</c:v>
                </c:pt>
                <c:pt idx="1">
                  <c:v>36.4%, 301 ATENCIONES EN AGOSTO</c:v>
                </c:pt>
                <c:pt idx="2">
                  <c:v>21.3%,176 ATENCIONES EN SEPTIEMBRE</c:v>
                </c:pt>
              </c:strCache>
            </c:strRef>
          </c:cat>
          <c:val>
            <c:numRef>
              <c:f>Hoja1!$C$2:$C$4</c:f>
              <c:numCache>
                <c:formatCode>General</c:formatCode>
                <c:ptCount val="3"/>
                <c:pt idx="0">
                  <c:v>0</c:v>
                </c:pt>
                <c:pt idx="1">
                  <c:v>2</c:v>
                </c:pt>
                <c:pt idx="2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6B4-4F76-B00E-F63BD58CC8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25004672"/>
        <c:axId val="-125004128"/>
      </c:barChart>
      <c:catAx>
        <c:axId val="-125004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5004128"/>
        <c:crosses val="autoZero"/>
        <c:auto val="1"/>
        <c:lblAlgn val="ctr"/>
        <c:lblOffset val="100"/>
        <c:noMultiLvlLbl val="0"/>
      </c:catAx>
      <c:valAx>
        <c:axId val="-125004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5004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269523374795544E-2"/>
          <c:y val="9.6132319514782807E-2"/>
          <c:w val="0.93459241557319939"/>
          <c:h val="0.826532766200580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Hoja1!$A$2:$A$5</c:f>
              <c:strCache>
                <c:ptCount val="4"/>
                <c:pt idx="0">
                  <c:v>73.1% ATENCIÓN PERSONAL Y SEGUIMIENTO</c:v>
                </c:pt>
                <c:pt idx="1">
                  <c:v>20.7% MASTOGRAFÍAS</c:v>
                </c:pt>
                <c:pt idx="2">
                  <c:v>4.4% CONVENIOS</c:v>
                </c:pt>
                <c:pt idx="3">
                  <c:v>1.8% CAMPAÑA VPH Y PAPANICOLAOU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604</c:v>
                </c:pt>
                <c:pt idx="1">
                  <c:v>171</c:v>
                </c:pt>
                <c:pt idx="2">
                  <c:v>36</c:v>
                </c:pt>
                <c:pt idx="3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4D3-484D-B8C6-32E5DA51A3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25012832"/>
        <c:axId val="-125001952"/>
      </c:barChart>
      <c:catAx>
        <c:axId val="-125012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5001952"/>
        <c:crosses val="autoZero"/>
        <c:auto val="1"/>
        <c:lblAlgn val="ctr"/>
        <c:lblOffset val="100"/>
        <c:noMultiLvlLbl val="0"/>
      </c:catAx>
      <c:valAx>
        <c:axId val="-125001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5012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269523374795544E-2"/>
          <c:y val="9.6132319514782807E-2"/>
          <c:w val="0.93459241557319939"/>
          <c:h val="0.826532766200580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Hoja1!$A$2:$A$3</c:f>
              <c:strCache>
                <c:ptCount val="2"/>
                <c:pt idx="0">
                  <c:v>34.5% CLÍNICA UNEME-DEDICAM</c:v>
                </c:pt>
                <c:pt idx="1">
                  <c:v>65.5% HOSPITAL GENERAL DE SJR 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59</c:v>
                </c:pt>
                <c:pt idx="1">
                  <c:v>171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4D3-484D-B8C6-32E5DA51A3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22318960"/>
        <c:axId val="-122312432"/>
      </c:barChart>
      <c:catAx>
        <c:axId val="-122318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2312432"/>
        <c:crosses val="autoZero"/>
        <c:auto val="1"/>
        <c:lblAlgn val="ctr"/>
        <c:lblOffset val="100"/>
        <c:noMultiLvlLbl val="0"/>
      </c:catAx>
      <c:valAx>
        <c:axId val="-122312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2318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269523374795544E-2"/>
          <c:y val="0.1434741343546089"/>
          <c:w val="0.93459241557319939"/>
          <c:h val="0.7549748367876231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Hoja1!$A$2:$A$6</c:f>
              <c:strCache>
                <c:ptCount val="5"/>
                <c:pt idx="0">
                  <c:v>29.4% Apoyo de Transporte</c:v>
                </c:pt>
                <c:pt idx="1">
                  <c:v>2.9% Laboratorios Chopo</c:v>
                </c:pt>
                <c:pt idx="2">
                  <c:v>32.4% Laboratorios Clínicos Ángel</c:v>
                </c:pt>
                <c:pt idx="3">
                  <c:v>29.4% Mediklaser</c:v>
                </c:pt>
                <c:pt idx="4">
                  <c:v>5.9% Daxi</c:v>
                </c:pt>
              </c:strCache>
            </c:strRef>
          </c:cat>
          <c:val>
            <c:numRef>
              <c:f>Hoja1!$B$2:$B$6</c:f>
              <c:numCache>
                <c:formatCode>General</c:formatCode>
                <c:ptCount val="5"/>
                <c:pt idx="0">
                  <c:v>10</c:v>
                </c:pt>
                <c:pt idx="1">
                  <c:v>1</c:v>
                </c:pt>
                <c:pt idx="2">
                  <c:v>11</c:v>
                </c:pt>
                <c:pt idx="3">
                  <c:v>10</c:v>
                </c:pt>
                <c:pt idx="4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4D3-484D-B8C6-32E5DA51A3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22316240"/>
        <c:axId val="-122317328"/>
      </c:barChart>
      <c:catAx>
        <c:axId val="-122316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2317328"/>
        <c:crosses val="autoZero"/>
        <c:auto val="1"/>
        <c:lblAlgn val="ctr"/>
        <c:lblOffset val="100"/>
        <c:noMultiLvlLbl val="0"/>
      </c:catAx>
      <c:valAx>
        <c:axId val="-122317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2316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269523374795544E-2"/>
          <c:y val="9.6132319514782807E-2"/>
          <c:w val="0.93459241557319939"/>
          <c:h val="0.826532766200580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Hoja1!$A$2:$A$3</c:f>
              <c:strCache>
                <c:ptCount val="2"/>
                <c:pt idx="0">
                  <c:v>80% DETECCIÓN DE VIRUS DEL PAPILOMA HUMANO</c:v>
                </c:pt>
                <c:pt idx="1">
                  <c:v>20% ESTUDIO DE PAPANICOLAOU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12</c:v>
                </c:pt>
                <c:pt idx="1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4D3-484D-B8C6-32E5DA51A3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22309712"/>
        <c:axId val="-122309168"/>
      </c:barChart>
      <c:catAx>
        <c:axId val="-122309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2309168"/>
        <c:crosses val="autoZero"/>
        <c:auto val="1"/>
        <c:lblAlgn val="ctr"/>
        <c:lblOffset val="100"/>
        <c:noMultiLvlLbl val="0"/>
      </c:catAx>
      <c:valAx>
        <c:axId val="-122309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2309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2735554794781E-2"/>
          <c:y val="5.0507223295455331E-2"/>
          <c:w val="0.94348006770892767"/>
          <c:h val="0.880301185520407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MUJERES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Hoja1!$A$2:$A$4</c:f>
              <c:strCache>
                <c:ptCount val="3"/>
                <c:pt idx="0">
                  <c:v>21.8% JULIO</c:v>
                </c:pt>
                <c:pt idx="1">
                  <c:v>21.8% AGOSTO</c:v>
                </c:pt>
                <c:pt idx="2">
                  <c:v>56.4% SEPTIEMBRE 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42</c:v>
                </c:pt>
                <c:pt idx="1">
                  <c:v>42</c:v>
                </c:pt>
                <c:pt idx="2">
                  <c:v>104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13D-40BC-97F7-879C78E46FD9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HOMBRES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Hoja1!$A$2:$A$4</c:f>
              <c:strCache>
                <c:ptCount val="3"/>
                <c:pt idx="0">
                  <c:v>21.8% JULIO</c:v>
                </c:pt>
                <c:pt idx="1">
                  <c:v>21.8% AGOSTO</c:v>
                </c:pt>
                <c:pt idx="2">
                  <c:v>56.4% SEPTIEMBRE </c:v>
                </c:pt>
              </c:strCache>
            </c:strRef>
          </c:cat>
          <c:val>
            <c:numRef>
              <c:f>Hoja1!$C$2:$C$4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13D-40BC-97F7-879C78E46F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-122312976"/>
        <c:axId val="-122310800"/>
      </c:barChart>
      <c:catAx>
        <c:axId val="-122312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2310800"/>
        <c:crosses val="autoZero"/>
        <c:auto val="1"/>
        <c:lblAlgn val="ctr"/>
        <c:lblOffset val="100"/>
        <c:noMultiLvlLbl val="0"/>
      </c:catAx>
      <c:valAx>
        <c:axId val="-122310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231297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META ANUAL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Hoja1!$A$2:$A$3</c:f>
              <c:strCache>
                <c:ptCount val="2"/>
                <c:pt idx="0">
                  <c:v>11,072 META ANUAL</c:v>
                </c:pt>
                <c:pt idx="1">
                  <c:v>14,786  AVANCE ACUMULATIVO</c:v>
                </c:pt>
              </c:strCache>
            </c:strRef>
          </c:cat>
          <c:val>
            <c:numRef>
              <c:f>Hoja1!$B$2:$B$3</c:f>
              <c:numCache>
                <c:formatCode>#,##0</c:formatCode>
                <c:ptCount val="2"/>
                <c:pt idx="0">
                  <c:v>11072</c:v>
                </c:pt>
                <c:pt idx="1">
                  <c:v>14786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8F5-4EE1-BACB-65B99B02B2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28727904"/>
        <c:axId val="-128741504"/>
      </c:barChart>
      <c:catAx>
        <c:axId val="-128727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8741504"/>
        <c:crosses val="autoZero"/>
        <c:auto val="1"/>
        <c:lblAlgn val="ctr"/>
        <c:lblOffset val="100"/>
        <c:noMultiLvlLbl val="0"/>
      </c:catAx>
      <c:valAx>
        <c:axId val="-128741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8727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650367073681003E-2"/>
          <c:y val="9.4286860731113073E-2"/>
          <c:w val="0.94348006770892767"/>
          <c:h val="0.748319712235638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MUJERES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Hoja1!$A$2:$A$6</c:f>
              <c:strCache>
                <c:ptCount val="5"/>
                <c:pt idx="0">
                  <c:v> 9.32 % REPARACION DE ELECTRODOMESTICOS </c:v>
                </c:pt>
                <c:pt idx="1">
                  <c:v> 28.49 % SEMINARIO DE EMPODERAMIENTO Y EMPRENDIMIENTO 2022</c:v>
                </c:pt>
                <c:pt idx="2">
                  <c:v>8.2% TALLER INICIA TU HUERTO</c:v>
                </c:pt>
                <c:pt idx="3">
                  <c:v>43.52% INSTALACION DE REDES MUCPAZ</c:v>
                </c:pt>
                <c:pt idx="4">
                  <c:v>10.36% TALLER COMPETENCIAS LABORALES </c:v>
                </c:pt>
              </c:strCache>
            </c:strRef>
          </c:cat>
          <c:val>
            <c:numRef>
              <c:f>Hoja1!$B$2:$B$6</c:f>
              <c:numCache>
                <c:formatCode>General</c:formatCode>
                <c:ptCount val="5"/>
                <c:pt idx="0">
                  <c:v>18</c:v>
                </c:pt>
                <c:pt idx="1">
                  <c:v>55</c:v>
                </c:pt>
                <c:pt idx="2">
                  <c:v>11</c:v>
                </c:pt>
                <c:pt idx="3">
                  <c:v>84</c:v>
                </c:pt>
                <c:pt idx="4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13D-40BC-97F7-879C78E46FD9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HOMBRES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Hoja1!$A$2:$A$6</c:f>
              <c:strCache>
                <c:ptCount val="5"/>
                <c:pt idx="0">
                  <c:v> 9.32 % REPARACION DE ELECTRODOMESTICOS </c:v>
                </c:pt>
                <c:pt idx="1">
                  <c:v> 28.49 % SEMINARIO DE EMPODERAMIENTO Y EMPRENDIMIENTO 2022</c:v>
                </c:pt>
                <c:pt idx="2">
                  <c:v>8.2% TALLER INICIA TU HUERTO</c:v>
                </c:pt>
                <c:pt idx="3">
                  <c:v>43.52% INSTALACION DE REDES MUCPAZ</c:v>
                </c:pt>
                <c:pt idx="4">
                  <c:v>10.36% TALLER COMPETENCIAS LABORALES </c:v>
                </c:pt>
              </c:strCache>
            </c:strRef>
          </c:cat>
          <c:val>
            <c:numRef>
              <c:f>Hoja1!$C$2:$C$6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5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13D-40BC-97F7-879C78E46F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22315152"/>
        <c:axId val="-122314608"/>
      </c:barChart>
      <c:catAx>
        <c:axId val="-122315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2314608"/>
        <c:crosses val="autoZero"/>
        <c:auto val="1"/>
        <c:lblAlgn val="ctr"/>
        <c:lblOffset val="100"/>
        <c:noMultiLvlLbl val="0"/>
      </c:catAx>
      <c:valAx>
        <c:axId val="-122314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2315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Columna3</c:v>
                </c:pt>
              </c:strCache>
            </c:strRef>
          </c:tx>
          <c:spPr>
            <a:ln>
              <a:solidFill>
                <a:schemeClr val="accent5"/>
              </a:solidFill>
              <a:headEnd w="lg" len="lg"/>
            </a:ln>
          </c:spPr>
          <c:invertIfNegative val="0"/>
          <c:cat>
            <c:strRef>
              <c:f>Hoja1!$A$2:$A$3</c:f>
              <c:strCache>
                <c:ptCount val="2"/>
                <c:pt idx="0">
                  <c:v>Octubre 2021-Junio 2022</c:v>
                </c:pt>
                <c:pt idx="1">
                  <c:v>Octubre 2021-Septiembre 2022</c:v>
                </c:pt>
              </c:strCache>
            </c:strRef>
          </c:cat>
          <c:val>
            <c:numRef>
              <c:f>Hoja1!$B$2:$B$3</c:f>
              <c:numCache>
                <c:formatCode>#,##0</c:formatCode>
                <c:ptCount val="2"/>
                <c:pt idx="0">
                  <c:v>200</c:v>
                </c:pt>
                <c:pt idx="1">
                  <c:v>250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A66-4080-BE91-0053AF0F86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22308624"/>
        <c:axId val="-122321136"/>
      </c:barChart>
      <c:catAx>
        <c:axId val="-1223086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122321136"/>
        <c:crosses val="autoZero"/>
        <c:auto val="1"/>
        <c:lblAlgn val="ctr"/>
        <c:lblOffset val="100"/>
        <c:noMultiLvlLbl val="0"/>
      </c:catAx>
      <c:valAx>
        <c:axId val="-122321136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-1223086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  <c:userShapes r:id="rId2"/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MUJERES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Hoja1!$A$2:$A$4</c:f>
              <c:strCache>
                <c:ptCount val="3"/>
                <c:pt idx="0">
                  <c:v> 46.7% JULIO 486</c:v>
                </c:pt>
                <c:pt idx="1">
                  <c:v> 43% AGOSTO 448</c:v>
                </c:pt>
                <c:pt idx="2">
                  <c:v>10.3 % SEPTIEMBRE 107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370</c:v>
                </c:pt>
                <c:pt idx="1">
                  <c:v>176</c:v>
                </c:pt>
                <c:pt idx="2">
                  <c:v>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13D-40BC-97F7-879C78E46FD9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HOMBRES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Hoja1!$A$2:$A$4</c:f>
              <c:strCache>
                <c:ptCount val="3"/>
                <c:pt idx="0">
                  <c:v> 46.7% JULIO 486</c:v>
                </c:pt>
                <c:pt idx="1">
                  <c:v> 43% AGOSTO 448</c:v>
                </c:pt>
                <c:pt idx="2">
                  <c:v>10.3 % SEPTIEMBRE 107</c:v>
                </c:pt>
              </c:strCache>
            </c:strRef>
          </c:cat>
          <c:val>
            <c:numRef>
              <c:f>Hoja1!$C$2:$C$4</c:f>
              <c:numCache>
                <c:formatCode>General</c:formatCode>
                <c:ptCount val="3"/>
                <c:pt idx="0">
                  <c:v>116</c:v>
                </c:pt>
                <c:pt idx="1">
                  <c:v>272</c:v>
                </c:pt>
                <c:pt idx="2">
                  <c:v>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13D-40BC-97F7-879C78E46F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22322224"/>
        <c:axId val="-122320592"/>
      </c:barChart>
      <c:catAx>
        <c:axId val="-122322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2320592"/>
        <c:crosses val="autoZero"/>
        <c:auto val="1"/>
        <c:lblAlgn val="ctr"/>
        <c:lblOffset val="100"/>
        <c:noMultiLvlLbl val="0"/>
      </c:catAx>
      <c:valAx>
        <c:axId val="-122320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2322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Hoja1!$A$2:$A$10</c:f>
              <c:strCache>
                <c:ptCount val="9"/>
                <c:pt idx="0">
                  <c:v>El  17.00 %  de 18-24</c:v>
                </c:pt>
                <c:pt idx="1">
                  <c:v>El  11.11%  de 25-30</c:v>
                </c:pt>
                <c:pt idx="2">
                  <c:v>El  10.10%  de 31-35</c:v>
                </c:pt>
                <c:pt idx="3">
                  <c:v>El  8.92%  de 36-40</c:v>
                </c:pt>
                <c:pt idx="4">
                  <c:v>El  12.79%  de 41-45</c:v>
                </c:pt>
                <c:pt idx="5">
                  <c:v>El  12.96%  de 46-50</c:v>
                </c:pt>
                <c:pt idx="6">
                  <c:v>El  12.96%  de 51-55</c:v>
                </c:pt>
                <c:pt idx="7">
                  <c:v>El  3.03%  de  56-60</c:v>
                </c:pt>
                <c:pt idx="8">
                  <c:v>El  11.11%  de  60+</c:v>
                </c:pt>
              </c:strCache>
            </c:strRef>
          </c:cat>
          <c:val>
            <c:numRef>
              <c:f>Hoja1!$B$2:$B$10</c:f>
              <c:numCache>
                <c:formatCode>General</c:formatCode>
                <c:ptCount val="9"/>
                <c:pt idx="0">
                  <c:v>101</c:v>
                </c:pt>
                <c:pt idx="1">
                  <c:v>66</c:v>
                </c:pt>
                <c:pt idx="2">
                  <c:v>60</c:v>
                </c:pt>
                <c:pt idx="3">
                  <c:v>53</c:v>
                </c:pt>
                <c:pt idx="4">
                  <c:v>76</c:v>
                </c:pt>
                <c:pt idx="5">
                  <c:v>77</c:v>
                </c:pt>
                <c:pt idx="6">
                  <c:v>77</c:v>
                </c:pt>
                <c:pt idx="7">
                  <c:v>18</c:v>
                </c:pt>
                <c:pt idx="8">
                  <c:v>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482-4F53-92AE-FBBA7A2411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21592752"/>
        <c:axId val="-121603088"/>
      </c:barChart>
      <c:catAx>
        <c:axId val="-121592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1603088"/>
        <c:crosses val="autoZero"/>
        <c:auto val="1"/>
        <c:lblAlgn val="ctr"/>
        <c:lblOffset val="100"/>
        <c:noMultiLvlLbl val="0"/>
      </c:catAx>
      <c:valAx>
        <c:axId val="-121603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1592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646334968998447E-2"/>
          <c:y val="9.3482022639795867E-2"/>
          <c:w val="0.93459241557319939"/>
          <c:h val="0.6791377276643385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Hoja1!$A$2:$A$6</c:f>
              <c:strCache>
                <c:ptCount val="5"/>
                <c:pt idx="0">
                  <c:v>18.8% , 2 CONFERENCIAS MAGISTRALES</c:v>
                </c:pt>
                <c:pt idx="1">
                  <c:v>67.8%, 16 CONFERENCIAS DE CATÁLOGO</c:v>
                </c:pt>
                <c:pt idx="2">
                  <c:v>0.6%, 2 CURSOS</c:v>
                </c:pt>
                <c:pt idx="3">
                  <c:v>10.7%, 1 ENTREGA DE GALARDONES A MUJERES DESTACADAS</c:v>
                </c:pt>
                <c:pt idx="4">
                  <c:v>2.1% LOGÍSTICA DE EVENTOS</c:v>
                </c:pt>
              </c:strCache>
            </c:strRef>
          </c:cat>
          <c:val>
            <c:numRef>
              <c:f>Hoja1!$B$2:$B$6</c:f>
              <c:numCache>
                <c:formatCode>General</c:formatCode>
                <c:ptCount val="5"/>
                <c:pt idx="0">
                  <c:v>196</c:v>
                </c:pt>
                <c:pt idx="1">
                  <c:v>706</c:v>
                </c:pt>
                <c:pt idx="2">
                  <c:v>6</c:v>
                </c:pt>
                <c:pt idx="3">
                  <c:v>111</c:v>
                </c:pt>
                <c:pt idx="4">
                  <c:v>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4D3-484D-B8C6-32E5DA51A3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21596016"/>
        <c:axId val="-121606896"/>
      </c:barChart>
      <c:catAx>
        <c:axId val="-121596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1606896"/>
        <c:crosses val="autoZero"/>
        <c:auto val="1"/>
        <c:lblAlgn val="ctr"/>
        <c:lblOffset val="100"/>
        <c:noMultiLvlLbl val="0"/>
      </c:catAx>
      <c:valAx>
        <c:axId val="-121606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1596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646334968998447E-2"/>
          <c:y val="9.3482022639795867E-2"/>
          <c:w val="0.93459241557319939"/>
          <c:h val="0.502263731816931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Hoja1!$A$2:$A$13</c:f>
              <c:strCache>
                <c:ptCount val="12"/>
                <c:pt idx="0">
                  <c:v>11.9% LOS RETOS DE LA MUJER EN LA CIENCIA</c:v>
                </c:pt>
                <c:pt idx="1">
                  <c:v>6.9% IMPARTICIÓN DE JUSTICIA CON PERSPECTIVA DE GÉNERO</c:v>
                </c:pt>
                <c:pt idx="2">
                  <c:v>3.8% SORORIDAD</c:v>
                </c:pt>
                <c:pt idx="3">
                  <c:v>9.7% CIBERSEGURIDAD</c:v>
                </c:pt>
                <c:pt idx="4">
                  <c:v>2.2% PREVENCIÓN DEL CÁNCER DE MAMA Y CERVICOUTERINO</c:v>
                </c:pt>
                <c:pt idx="5">
                  <c:v>1.1% EDUCAR: RESPONSABILIDAD DE MADRES Y PADRES</c:v>
                </c:pt>
                <c:pt idx="6">
                  <c:v>49.6% TIPOS Y MODALIDADES DE VIOLENCIA</c:v>
                </c:pt>
                <c:pt idx="7">
                  <c:v>2.1% FINANZAS E INVERSIONES PERSONALES</c:v>
                </c:pt>
                <c:pt idx="8">
                  <c:v>0.3% CURSO FORMACIÓN EN PERSPECTIVA DE GÉNERO</c:v>
                </c:pt>
                <c:pt idx="9">
                  <c:v>0.3% CURSO DE INDUCCIÓN IMM SJRQ</c:v>
                </c:pt>
                <c:pt idx="10">
                  <c:v>10.7% ENTREGA DE GALARDONES</c:v>
                </c:pt>
                <c:pt idx="11">
                  <c:v>2.1% LOGÍSTICA DE EVENTOS</c:v>
                </c:pt>
              </c:strCache>
            </c:strRef>
          </c:cat>
          <c:val>
            <c:numRef>
              <c:f>Hoja1!$B$2:$B$13</c:f>
              <c:numCache>
                <c:formatCode>General</c:formatCode>
                <c:ptCount val="12"/>
                <c:pt idx="0">
                  <c:v>124</c:v>
                </c:pt>
                <c:pt idx="1">
                  <c:v>72</c:v>
                </c:pt>
                <c:pt idx="2">
                  <c:v>40</c:v>
                </c:pt>
                <c:pt idx="3">
                  <c:v>94</c:v>
                </c:pt>
                <c:pt idx="4">
                  <c:v>23</c:v>
                </c:pt>
                <c:pt idx="5">
                  <c:v>11</c:v>
                </c:pt>
                <c:pt idx="6">
                  <c:v>516</c:v>
                </c:pt>
                <c:pt idx="7">
                  <c:v>22</c:v>
                </c:pt>
                <c:pt idx="8">
                  <c:v>3</c:v>
                </c:pt>
                <c:pt idx="9">
                  <c:v>3</c:v>
                </c:pt>
                <c:pt idx="10">
                  <c:v>111</c:v>
                </c:pt>
                <c:pt idx="11">
                  <c:v>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4D3-484D-B8C6-32E5DA51A3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21605264"/>
        <c:axId val="-121593296"/>
      </c:barChart>
      <c:catAx>
        <c:axId val="-121605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1593296"/>
        <c:crosses val="autoZero"/>
        <c:auto val="1"/>
        <c:lblAlgn val="ctr"/>
        <c:lblOffset val="100"/>
        <c:noMultiLvlLbl val="0"/>
      </c:catAx>
      <c:valAx>
        <c:axId val="-121593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160526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646334968998447E-2"/>
          <c:y val="9.3482022639795867E-2"/>
          <c:w val="0.93459241557319939"/>
          <c:h val="0.6791377276643385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Hoja1!$A$2:$A$6</c:f>
              <c:strCache>
                <c:ptCount val="5"/>
                <c:pt idx="0">
                  <c:v>49.6% EMPRESARIAL</c:v>
                </c:pt>
                <c:pt idx="1">
                  <c:v>34.2% POBLACIÓN SANJUANENSE EN GENERAL</c:v>
                </c:pt>
                <c:pt idx="2">
                  <c:v>14.6% INSTITUCIONES EDUCATIVAS</c:v>
                </c:pt>
                <c:pt idx="3">
                  <c:v>1% CENTRO DE REHABILITACIÓN</c:v>
                </c:pt>
                <c:pt idx="4">
                  <c:v>0.6% IMM SJRQ</c:v>
                </c:pt>
              </c:strCache>
            </c:strRef>
          </c:cat>
          <c:val>
            <c:numRef>
              <c:f>Hoja1!$B$2:$B$6</c:f>
              <c:numCache>
                <c:formatCode>General</c:formatCode>
                <c:ptCount val="5"/>
                <c:pt idx="0">
                  <c:v>516</c:v>
                </c:pt>
                <c:pt idx="1">
                  <c:v>356</c:v>
                </c:pt>
                <c:pt idx="2">
                  <c:v>52</c:v>
                </c:pt>
                <c:pt idx="3">
                  <c:v>11</c:v>
                </c:pt>
                <c:pt idx="4">
                  <c:v>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4D3-484D-B8C6-32E5DA51A3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21588400"/>
        <c:axId val="-121608528"/>
      </c:barChart>
      <c:catAx>
        <c:axId val="-121588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1608528"/>
        <c:crosses val="autoZero"/>
        <c:auto val="1"/>
        <c:lblAlgn val="ctr"/>
        <c:lblOffset val="100"/>
        <c:noMultiLvlLbl val="0"/>
      </c:catAx>
      <c:valAx>
        <c:axId val="-121608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1588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MX" dirty="0" smtClean="0">
                <a:solidFill>
                  <a:schemeClr val="tx1"/>
                </a:solidFill>
              </a:rPr>
              <a:t>32 ATENCIONES</a:t>
            </a:r>
            <a:endParaRPr lang="es-MX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4.7061793906196511E-2"/>
          <c:y val="0.16769033513943063"/>
          <c:w val="0.93459241557319939"/>
          <c:h val="0.7576251336626100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MUJERES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Hoja1!$A$2:$A$4</c:f>
              <c:strCache>
                <c:ptCount val="3"/>
                <c:pt idx="0">
                  <c:v>SENEGAL DE LAS PALOMAS</c:v>
                </c:pt>
                <c:pt idx="1">
                  <c:v>SANTA CRUZ NIETO</c:v>
                </c:pt>
                <c:pt idx="2">
                  <c:v>SANTA ROSA XAJAY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7</c:v>
                </c:pt>
                <c:pt idx="1">
                  <c:v>19</c:v>
                </c:pt>
                <c:pt idx="2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AA6-4678-A063-A0C3D45AFB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21611248"/>
        <c:axId val="-121606352"/>
      </c:barChart>
      <c:catAx>
        <c:axId val="-121611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1606352"/>
        <c:crosses val="autoZero"/>
        <c:auto val="1"/>
        <c:lblAlgn val="ctr"/>
        <c:lblOffset val="100"/>
        <c:noMultiLvlLbl val="0"/>
      </c:catAx>
      <c:valAx>
        <c:axId val="-121606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1611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MX" dirty="0" smtClean="0">
                <a:solidFill>
                  <a:schemeClr val="tx1"/>
                </a:solidFill>
              </a:rPr>
              <a:t>74 ATENCIONES</a:t>
            </a:r>
            <a:endParaRPr lang="es-MX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4.7061793906196511E-2"/>
          <c:y val="0.16769033513943063"/>
          <c:w val="0.93459241557319939"/>
          <c:h val="0.7576251336626100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Hoja1!$A$2:$A$5</c:f>
              <c:strCache>
                <c:ptCount val="4"/>
                <c:pt idx="0">
                  <c:v>LA VALLA</c:v>
                </c:pt>
                <c:pt idx="1">
                  <c:v>ARCILA</c:v>
                </c:pt>
                <c:pt idx="2">
                  <c:v>CERRO GORDO</c:v>
                </c:pt>
                <c:pt idx="3">
                  <c:v>EL COTO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26</c:v>
                </c:pt>
                <c:pt idx="1">
                  <c:v>16</c:v>
                </c:pt>
                <c:pt idx="2">
                  <c:v>19</c:v>
                </c:pt>
                <c:pt idx="3">
                  <c:v>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AA6-4678-A063-A0C3D45AFB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21617776"/>
        <c:axId val="-121615056"/>
      </c:barChart>
      <c:catAx>
        <c:axId val="-121617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1615056"/>
        <c:crosses val="autoZero"/>
        <c:auto val="1"/>
        <c:lblAlgn val="ctr"/>
        <c:lblOffset val="100"/>
        <c:noMultiLvlLbl val="0"/>
      </c:catAx>
      <c:valAx>
        <c:axId val="-121615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1617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indent="0">
              <a:buNone/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MX" dirty="0" smtClean="0">
                <a:solidFill>
                  <a:schemeClr val="tx1"/>
                </a:solidFill>
              </a:rPr>
              <a:t>88 ATENCIONES</a:t>
            </a:r>
          </a:p>
          <a:p>
            <a:pPr marL="0" indent="0">
              <a:buNone/>
              <a:defRPr>
                <a:solidFill>
                  <a:schemeClr val="tx1"/>
                </a:solidFill>
              </a:defRPr>
            </a:pPr>
            <a:r>
              <a:rPr lang="es-MX" dirty="0" smtClean="0">
                <a:solidFill>
                  <a:schemeClr val="tx1"/>
                </a:solidFill>
              </a:rPr>
              <a:t>86 Mujeres</a:t>
            </a:r>
          </a:p>
          <a:p>
            <a:pPr marL="0" indent="0">
              <a:buNone/>
              <a:defRPr>
                <a:solidFill>
                  <a:schemeClr val="tx1"/>
                </a:solidFill>
              </a:defRPr>
            </a:pPr>
            <a:r>
              <a:rPr lang="es-MX" dirty="0" smtClean="0">
                <a:solidFill>
                  <a:schemeClr val="tx1"/>
                </a:solidFill>
              </a:rPr>
              <a:t>2 Hombres</a:t>
            </a:r>
            <a:endParaRPr lang="es-MX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42825478336947009"/>
          <c:y val="5.300593749973914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indent="0">
            <a:buNone/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4.7061793906196511E-2"/>
          <c:y val="0.16769033513943063"/>
          <c:w val="0.93459241557319939"/>
          <c:h val="0.7576251336626100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MUJERES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Hoja1!$A$2:$A$7</c:f>
              <c:strCache>
                <c:ptCount val="6"/>
                <c:pt idx="0">
                  <c:v>INFONAVIT SAN CAYETANO</c:v>
                </c:pt>
                <c:pt idx="1">
                  <c:v>PUERTA DE PALMILLAS</c:v>
                </c:pt>
                <c:pt idx="2">
                  <c:v>EL ORGANAL</c:v>
                </c:pt>
                <c:pt idx="3">
                  <c:v>RANCHO BANTHI</c:v>
                </c:pt>
                <c:pt idx="4">
                  <c:v>BARRIO DE LA CRUZ</c:v>
                </c:pt>
                <c:pt idx="5">
                  <c:v>EL CAZADERO</c:v>
                </c:pt>
              </c:strCache>
            </c:strRef>
          </c:cat>
          <c:val>
            <c:numRef>
              <c:f>Hoja1!$B$2:$B$7</c:f>
              <c:numCache>
                <c:formatCode>General</c:formatCode>
                <c:ptCount val="6"/>
                <c:pt idx="0">
                  <c:v>14</c:v>
                </c:pt>
                <c:pt idx="1">
                  <c:v>8</c:v>
                </c:pt>
                <c:pt idx="2">
                  <c:v>6</c:v>
                </c:pt>
                <c:pt idx="3">
                  <c:v>10</c:v>
                </c:pt>
                <c:pt idx="4">
                  <c:v>34</c:v>
                </c:pt>
                <c:pt idx="5">
                  <c:v>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AA6-4678-A063-A0C3D45AFB37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HOMBRES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Hoja1!$A$2:$A$7</c:f>
              <c:strCache>
                <c:ptCount val="6"/>
                <c:pt idx="0">
                  <c:v>INFONAVIT SAN CAYETANO</c:v>
                </c:pt>
                <c:pt idx="1">
                  <c:v>PUERTA DE PALMILLAS</c:v>
                </c:pt>
                <c:pt idx="2">
                  <c:v>EL ORGANAL</c:v>
                </c:pt>
                <c:pt idx="3">
                  <c:v>RANCHO BANTHI</c:v>
                </c:pt>
                <c:pt idx="4">
                  <c:v>BARRIO DE LA CRUZ</c:v>
                </c:pt>
                <c:pt idx="5">
                  <c:v>EL CAZADERO</c:v>
                </c:pt>
              </c:strCache>
            </c:strRef>
          </c:cat>
          <c:val>
            <c:numRef>
              <c:f>Hoja1!$C$2:$C$7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21601456"/>
        <c:axId val="-121597104"/>
      </c:barChart>
      <c:catAx>
        <c:axId val="-121601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1597104"/>
        <c:crosses val="autoZero"/>
        <c:auto val="1"/>
        <c:lblAlgn val="ctr"/>
        <c:lblOffset val="100"/>
        <c:noMultiLvlLbl val="0"/>
      </c:catAx>
      <c:valAx>
        <c:axId val="-121597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160145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519932291072314E-2"/>
          <c:y val="0.14096849562269056"/>
          <c:w val="0.94348006770892767"/>
          <c:h val="0.682414612154832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Hoja1!$A$2:$A$3</c:f>
              <c:strCache>
                <c:ptCount val="2"/>
                <c:pt idx="0">
                  <c:v>184 Oficios Recibidos</c:v>
                </c:pt>
                <c:pt idx="1">
                  <c:v>1,464 Oficios Enviados</c:v>
                </c:pt>
              </c:strCache>
            </c:strRef>
          </c:cat>
          <c:val>
            <c:numRef>
              <c:f>Hoja1!$B$2:$B$3</c:f>
              <c:numCache>
                <c:formatCode>#,##0</c:formatCode>
                <c:ptCount val="2"/>
                <c:pt idx="0" formatCode="General">
                  <c:v>184</c:v>
                </c:pt>
                <c:pt idx="1">
                  <c:v>1464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B6D-4683-8F20-3BA2D45F80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28740960"/>
        <c:axId val="-128730080"/>
      </c:barChart>
      <c:catAx>
        <c:axId val="-128740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8730080"/>
        <c:crosses val="autoZero"/>
        <c:auto val="1"/>
        <c:lblAlgn val="ctr"/>
        <c:lblOffset val="100"/>
        <c:noMultiLvlLbl val="0"/>
      </c:catAx>
      <c:valAx>
        <c:axId val="-128730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8740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MX" dirty="0" smtClean="0">
                <a:solidFill>
                  <a:schemeClr val="tx1"/>
                </a:solidFill>
              </a:rPr>
              <a:t>32 ATENCIONES</a:t>
            </a:r>
            <a:endParaRPr lang="es-MX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4.7061793906196511E-2"/>
          <c:y val="0.16769033513943063"/>
          <c:w val="0.93459241557319939"/>
          <c:h val="0.7576251336626100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MUJERES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Hoja1!$A$2:$A$4</c:f>
              <c:strCache>
                <c:ptCount val="3"/>
                <c:pt idx="0">
                  <c:v>PEDREGOSO</c:v>
                </c:pt>
                <c:pt idx="1">
                  <c:v>LA PEÑA I SECCIÓN</c:v>
                </c:pt>
                <c:pt idx="2">
                  <c:v>PASO DE MATA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22</c:v>
                </c:pt>
                <c:pt idx="1">
                  <c:v>16</c:v>
                </c:pt>
                <c:pt idx="2">
                  <c:v>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AA6-4678-A063-A0C3D45AFB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21593840"/>
        <c:axId val="-121604176"/>
      </c:barChart>
      <c:catAx>
        <c:axId val="-121593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1604176"/>
        <c:crosses val="autoZero"/>
        <c:auto val="1"/>
        <c:lblAlgn val="ctr"/>
        <c:lblOffset val="100"/>
        <c:noMultiLvlLbl val="0"/>
      </c:catAx>
      <c:valAx>
        <c:axId val="-121604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1593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Columna3</c:v>
                </c:pt>
              </c:strCache>
            </c:strRef>
          </c:tx>
          <c:spPr>
            <a:ln>
              <a:solidFill>
                <a:schemeClr val="tx1"/>
              </a:solidFill>
              <a:headEnd w="lg" len="lg"/>
            </a:ln>
          </c:spPr>
          <c:invertIfNegative val="0"/>
          <c:cat>
            <c:strRef>
              <c:f>Hoja1!$A$2:$A$3</c:f>
              <c:strCache>
                <c:ptCount val="2"/>
                <c:pt idx="0">
                  <c:v>Octubre 2021-Junio 2022</c:v>
                </c:pt>
                <c:pt idx="1">
                  <c:v>Octubre 2021-Septiembre 2022</c:v>
                </c:pt>
              </c:strCache>
            </c:strRef>
          </c:cat>
          <c:val>
            <c:numRef>
              <c:f>Hoja1!$B$2:$B$3</c:f>
              <c:numCache>
                <c:formatCode>#,##0</c:formatCode>
                <c:ptCount val="2"/>
                <c:pt idx="0">
                  <c:v>17</c:v>
                </c:pt>
                <c:pt idx="1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A66-4080-BE91-0053AF0F86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21616144"/>
        <c:axId val="-121594384"/>
      </c:barChart>
      <c:catAx>
        <c:axId val="-1216161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121594384"/>
        <c:crosses val="autoZero"/>
        <c:auto val="1"/>
        <c:lblAlgn val="ctr"/>
        <c:lblOffset val="100"/>
        <c:noMultiLvlLbl val="0"/>
      </c:catAx>
      <c:valAx>
        <c:axId val="-121594384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-1216161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501297173221498E-2"/>
          <c:y val="0.15175237662632621"/>
          <c:w val="0.93875457686993136"/>
          <c:h val="0.76020998669738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ENCUESTAS 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Hoja1!$A$2:$A$5</c:f>
              <c:strCache>
                <c:ptCount val="4"/>
                <c:pt idx="0">
                  <c:v>89.06% EXCELENTE</c:v>
                </c:pt>
                <c:pt idx="1">
                  <c:v>10.63% BUENO</c:v>
                </c:pt>
                <c:pt idx="2">
                  <c:v>.24% REGULAR </c:v>
                </c:pt>
                <c:pt idx="3">
                  <c:v>0.061% MALO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1441</c:v>
                </c:pt>
                <c:pt idx="1">
                  <c:v>172</c:v>
                </c:pt>
                <c:pt idx="2">
                  <c:v>4</c:v>
                </c:pt>
                <c:pt idx="3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-121602544"/>
        <c:axId val="-121589488"/>
      </c:barChart>
      <c:catAx>
        <c:axId val="-121602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1589488"/>
        <c:crosses val="autoZero"/>
        <c:auto val="1"/>
        <c:lblAlgn val="ctr"/>
        <c:lblOffset val="100"/>
        <c:noMultiLvlLbl val="0"/>
      </c:catAx>
      <c:valAx>
        <c:axId val="-121589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1602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501297173221498E-2"/>
          <c:y val="0.15175237662632621"/>
          <c:w val="0.93875457686993136"/>
          <c:h val="0.76020998669738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ENCUESTAS 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Hoja1!$A$2:$A$5</c:f>
              <c:strCache>
                <c:ptCount val="4"/>
                <c:pt idx="0">
                  <c:v>88.33% EXCELENTE</c:v>
                </c:pt>
                <c:pt idx="1">
                  <c:v>11.34% BUENO</c:v>
                </c:pt>
                <c:pt idx="2">
                  <c:v>0.32% REGULAR </c:v>
                </c:pt>
                <c:pt idx="3">
                  <c:v>0% MALO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1378</c:v>
                </c:pt>
                <c:pt idx="1">
                  <c:v>177</c:v>
                </c:pt>
                <c:pt idx="2">
                  <c:v>5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-121614512"/>
        <c:axId val="-121602000"/>
      </c:barChart>
      <c:catAx>
        <c:axId val="-1216145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1602000"/>
        <c:crosses val="autoZero"/>
        <c:auto val="1"/>
        <c:lblAlgn val="ctr"/>
        <c:lblOffset val="100"/>
        <c:noMultiLvlLbl val="0"/>
      </c:catAx>
      <c:valAx>
        <c:axId val="-121602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1614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501297173221498E-2"/>
          <c:y val="0.15175237662632621"/>
          <c:w val="0.93875457686993136"/>
          <c:h val="0.76020998669738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ENCUESTAS 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Hoja1!$A$2:$A$5</c:f>
              <c:strCache>
                <c:ptCount val="4"/>
                <c:pt idx="0">
                  <c:v>88.33% EXCELENTE</c:v>
                </c:pt>
                <c:pt idx="1">
                  <c:v>11.34% BUENO</c:v>
                </c:pt>
                <c:pt idx="2">
                  <c:v>0.32% REGULAR </c:v>
                </c:pt>
                <c:pt idx="3">
                  <c:v>0% MALO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1378</c:v>
                </c:pt>
                <c:pt idx="1">
                  <c:v>177</c:v>
                </c:pt>
                <c:pt idx="2">
                  <c:v>5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-121591664"/>
        <c:axId val="-121591120"/>
      </c:barChart>
      <c:catAx>
        <c:axId val="-1215916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1591120"/>
        <c:crosses val="autoZero"/>
        <c:auto val="1"/>
        <c:lblAlgn val="ctr"/>
        <c:lblOffset val="100"/>
        <c:noMultiLvlLbl val="0"/>
      </c:catAx>
      <c:valAx>
        <c:axId val="-121591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1591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501297173221498E-2"/>
          <c:y val="0.15175237662632621"/>
          <c:w val="0.93875457686993136"/>
          <c:h val="0.76020998669738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ENCUESTAS 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Hoja1!$A$2:$A$5</c:f>
              <c:strCache>
                <c:ptCount val="4"/>
                <c:pt idx="0">
                  <c:v>88.33% EXCELENTE</c:v>
                </c:pt>
                <c:pt idx="1">
                  <c:v>11.34% BUENO</c:v>
                </c:pt>
                <c:pt idx="2">
                  <c:v>0.32% REGULAR </c:v>
                </c:pt>
                <c:pt idx="3">
                  <c:v>0% MALO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1378</c:v>
                </c:pt>
                <c:pt idx="1">
                  <c:v>177</c:v>
                </c:pt>
                <c:pt idx="2">
                  <c:v>5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-121609072"/>
        <c:axId val="-121598192"/>
      </c:barChart>
      <c:catAx>
        <c:axId val="-121609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1598192"/>
        <c:crosses val="autoZero"/>
        <c:auto val="1"/>
        <c:lblAlgn val="ctr"/>
        <c:lblOffset val="100"/>
        <c:noMultiLvlLbl val="0"/>
      </c:catAx>
      <c:valAx>
        <c:axId val="-121598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1609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65318203557277"/>
          <c:y val="3.8044619838771436E-2"/>
          <c:w val="0.84916825958886233"/>
          <c:h val="0.33449133258803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TOTALES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Hoja1!$A$2:$A$38</c:f>
              <c:strCache>
                <c:ptCount val="37"/>
                <c:pt idx="0">
                  <c:v>42 FISCALÍA GENERAL DEL ESTADO DE QUERÉTARO</c:v>
                </c:pt>
                <c:pt idx="1">
                  <c:v>40 SECRETARÍA DE SEGURIDAD CIUDADANA </c:v>
                </c:pt>
                <c:pt idx="2">
                  <c:v>19 SISTEMA MUNICIPAL DIF</c:v>
                </c:pt>
                <c:pt idx="3">
                  <c:v>15 SECRETARÍA PARTICULAR</c:v>
                </c:pt>
                <c:pt idx="4">
                  <c:v>10 ÓRGANO INTERNO DE CONTROL</c:v>
                </c:pt>
                <c:pt idx="5">
                  <c:v>8 SECRETARIA TÉCNICA</c:v>
                </c:pt>
                <c:pt idx="6">
                  <c:v>5 SECRETARÍA DEL H. AYUNTAMIENTO</c:v>
                </c:pt>
                <c:pt idx="7">
                  <c:v>4 SECRETARIA DE FINANZAS</c:v>
                </c:pt>
                <c:pt idx="8">
                  <c:v>3 REGIDORES</c:v>
                </c:pt>
                <c:pt idx="9">
                  <c:v>3 SECRETARÍA DE ADMINISTRACIÓN </c:v>
                </c:pt>
                <c:pt idx="10">
                  <c:v>2 COLEGIO DE ABOGADOS LITIGANTES DE QUERÉTARO A.C. CAPITULO SAN JUAN DEL RÍO</c:v>
                </c:pt>
                <c:pt idx="11">
                  <c:v>2 CONALEP</c:v>
                </c:pt>
                <c:pt idx="12">
                  <c:v>2 DIRECCIÓN DE CULTURA </c:v>
                </c:pt>
                <c:pt idx="13">
                  <c:v>2 DIRECCIÓN DE GIRAS Y EVENTOS ESPECIALES</c:v>
                </c:pt>
                <c:pt idx="14">
                  <c:v>2 INEA</c:v>
                </c:pt>
                <c:pt idx="15">
                  <c:v>2 INSTITUTO UNIVERSITARIO DEL RIO </c:v>
                </c:pt>
                <c:pt idx="16">
                  <c:v>2 SECRETARIA DE GOBIERNO </c:v>
                </c:pt>
                <c:pt idx="17">
                  <c:v>2 SECRETARÍA DE SEGURIDAD PÚBLICA MUNICIPAL</c:v>
                </c:pt>
                <c:pt idx="18">
                  <c:v>1 ADELANTE MI QUERIDO SAN JUAN </c:v>
                </c:pt>
                <c:pt idx="19">
                  <c:v>1 BUFETE JURÍDICO GRATUTITO</c:v>
                </c:pt>
                <c:pt idx="20">
                  <c:v>1 C. CATALINA CHÁVEZ GARCÍA, SOLICITUD DE TALLER DE BOLSAS ARTESANALES</c:v>
                </c:pt>
                <c:pt idx="21">
                  <c:v>1 DEFENSORIA DE LOS DERECHOS HUMANOS DE QUERÉTARO</c:v>
                </c:pt>
                <c:pt idx="22">
                  <c:v>1 DGA LAE. NADYELI JACINTO SANTOS, COLABORAR CON CLASES DE YOGA</c:v>
                </c:pt>
                <c:pt idx="23">
                  <c:v>1 DIRECCIÓN MUNICIPAL DE LA JUVENTUD SJR</c:v>
                </c:pt>
                <c:pt idx="24">
                  <c:v>ENTIDAD SUPERIOR DE FISCALIZACIÓN DEL ESTADO DE QUERÉTARO</c:v>
                </c:pt>
                <c:pt idx="25">
                  <c:v>1 JAPAM</c:v>
                </c:pt>
                <c:pt idx="26">
                  <c:v>1 MARÍA GELA RUÍZ UGALDE, PLATICA DE PREVENCIÓN DEL CÁNCER DE MAMA</c:v>
                </c:pt>
                <c:pt idx="27">
                  <c:v>1 MUJERES UNIDAS CONTRA EL CANCER DE MAMA A.C. CAPITULO SJR</c:v>
                </c:pt>
                <c:pt idx="28">
                  <c:v>1 ROTARY SAN JUAN</c:v>
                </c:pt>
                <c:pt idx="29">
                  <c:v>SECRETARIA DE DESARROLLO ECONÓMICO EMPRESARIAL Y TURÍSMO</c:v>
                </c:pt>
                <c:pt idx="30">
                  <c:v>1 SECRETARÍA DE DESARROLLO SOCIAL </c:v>
                </c:pt>
                <c:pt idx="31">
                  <c:v>1 SECRETARIA DE OBRAS PÚBLICAS</c:v>
                </c:pt>
                <c:pt idx="32">
                  <c:v>1 SECRETARÍA DE SALUD </c:v>
                </c:pt>
                <c:pt idx="33">
                  <c:v>1 SECRETARÍA DE SERVICIOS PÚBLICOS MUNICIPALES</c:v>
                </c:pt>
                <c:pt idx="34">
                  <c:v>1 TRIBUNAL SUPERIOR DE JUSTICIA</c:v>
                </c:pt>
                <c:pt idx="35">
                  <c:v>1 UNIVERSIDAD AUTÓNOMA DE QUERÉTARO</c:v>
                </c:pt>
                <c:pt idx="36">
                  <c:v>1 ESCUELA TELESECUNDARIA RAFAEL AYALA ECHAVARRI</c:v>
                </c:pt>
              </c:strCache>
            </c:strRef>
          </c:cat>
          <c:val>
            <c:numRef>
              <c:f>Hoja1!$B$2:$B$38</c:f>
              <c:numCache>
                <c:formatCode>General</c:formatCode>
                <c:ptCount val="37"/>
                <c:pt idx="0">
                  <c:v>42</c:v>
                </c:pt>
                <c:pt idx="1">
                  <c:v>40</c:v>
                </c:pt>
                <c:pt idx="2">
                  <c:v>19</c:v>
                </c:pt>
                <c:pt idx="3">
                  <c:v>15</c:v>
                </c:pt>
                <c:pt idx="4">
                  <c:v>10</c:v>
                </c:pt>
                <c:pt idx="5">
                  <c:v>8</c:v>
                </c:pt>
                <c:pt idx="6">
                  <c:v>5</c:v>
                </c:pt>
                <c:pt idx="7">
                  <c:v>4</c:v>
                </c:pt>
                <c:pt idx="8">
                  <c:v>3</c:v>
                </c:pt>
                <c:pt idx="9">
                  <c:v>3</c:v>
                </c:pt>
                <c:pt idx="10">
                  <c:v>2</c:v>
                </c:pt>
                <c:pt idx="11">
                  <c:v>2</c:v>
                </c:pt>
                <c:pt idx="12">
                  <c:v>2</c:v>
                </c:pt>
                <c:pt idx="13">
                  <c:v>2</c:v>
                </c:pt>
                <c:pt idx="14">
                  <c:v>2</c:v>
                </c:pt>
                <c:pt idx="15">
                  <c:v>2</c:v>
                </c:pt>
                <c:pt idx="16">
                  <c:v>2</c:v>
                </c:pt>
                <c:pt idx="17">
                  <c:v>2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C74-4801-A436-DABB13EA5C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28740416"/>
        <c:axId val="-128733888"/>
      </c:barChart>
      <c:catAx>
        <c:axId val="-128740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8733888"/>
        <c:crosses val="autoZero"/>
        <c:auto val="1"/>
        <c:lblAlgn val="ctr"/>
        <c:lblOffset val="100"/>
        <c:noMultiLvlLbl val="0"/>
      </c:catAx>
      <c:valAx>
        <c:axId val="-128733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8740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46488281549854"/>
          <c:y val="1.606874361421852E-2"/>
          <c:w val="0.87105117173301527"/>
          <c:h val="0.413157268926724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TOTALES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</c:dPt>
          <c:cat>
            <c:strRef>
              <c:f>Hoja1!$A$2:$A$40</c:f>
              <c:strCache>
                <c:ptCount val="39"/>
                <c:pt idx="0">
                  <c:v>287 SECRETARÍA DE SEGURIDAD CIUDADANA</c:v>
                </c:pt>
                <c:pt idx="1">
                  <c:v>159 FISCALÍA DEL ESTADO DE QUERETARO</c:v>
                </c:pt>
                <c:pt idx="2">
                  <c:v>125 BUFETE JURÍDICO GRATUTIO DEL EDO. DE QRO.</c:v>
                </c:pt>
                <c:pt idx="3">
                  <c:v>104 JUNTA DE CONSEJO</c:v>
                </c:pt>
                <c:pt idx="4">
                  <c:v>65 SISTEMA DE IGUALDAD</c:v>
                </c:pt>
                <c:pt idx="5">
                  <c:v>56 INSTITUTO QUERETANO DE LAS MUJERES</c:v>
                </c:pt>
                <c:pt idx="6">
                  <c:v>56 SISTEMA MUNICIPAL DIF</c:v>
                </c:pt>
                <c:pt idx="7">
                  <c:v>39 SECRETARÍA DE SEGURIDAD PÚBLICA MUNICIPAL</c:v>
                </c:pt>
                <c:pt idx="8">
                  <c:v>37 FLECHA ROJA</c:v>
                </c:pt>
                <c:pt idx="9">
                  <c:v>31 ORGANO INTERNO DE CONTROL</c:v>
                </c:pt>
                <c:pt idx="10">
                  <c:v>30 ALTA DE PSICOLOGÍA</c:v>
                </c:pt>
                <c:pt idx="11">
                  <c:v>30 INVITACIONES COMITÉ DE ADQUISICIONES</c:v>
                </c:pt>
                <c:pt idx="12">
                  <c:v>29 CONSEJO DIRECTIVO</c:v>
                </c:pt>
                <c:pt idx="13">
                  <c:v>26 SECRETARÍA DE ADMINISTRACIÓN</c:v>
                </c:pt>
                <c:pt idx="14">
                  <c:v>25 SECRETARÍA DE ADMINISTRACIÓN</c:v>
                </c:pt>
                <c:pt idx="15">
                  <c:v>23 REGIDURÍAS</c:v>
                </c:pt>
                <c:pt idx="16">
                  <c:v>21 CENTRO DE SALUD URBANO SJR</c:v>
                </c:pt>
                <c:pt idx="17">
                  <c:v>231 COLEGIO DE PROFESIONALES DEL DERECHO SJR, QRO, A.C.</c:v>
                </c:pt>
                <c:pt idx="18">
                  <c:v>21 DERIVACIÓN IQM</c:v>
                </c:pt>
                <c:pt idx="19">
                  <c:v>18 VARIOS</c:v>
                </c:pt>
                <c:pt idx="20">
                  <c:v>16 INVITACIONES A MAGNO EVENTO</c:v>
                </c:pt>
                <c:pt idx="21">
                  <c:v>15 SECRETARÍA PARTICULAR</c:v>
                </c:pt>
                <c:pt idx="22">
                  <c:v>13 CECATI 22</c:v>
                </c:pt>
                <c:pt idx="23">
                  <c:v>11 CESAM</c:v>
                </c:pt>
                <c:pt idx="24">
                  <c:v>11 COLEGIO DE PSICÓLOGOS</c:v>
                </c:pt>
                <c:pt idx="25">
                  <c:v>10 COMITÉ DE ADQUISICIONES</c:v>
                </c:pt>
                <c:pt idx="26">
                  <c:v>10 INSTITUTO DE CULTURA, TURÍSMO Y JUVENTUD</c:v>
                </c:pt>
                <c:pt idx="27">
                  <c:v>9 CENTRO DE JUSTICIA PARA MUJERES</c:v>
                </c:pt>
                <c:pt idx="28">
                  <c:v>9 TRIBUNAL SUPERIOR DE JUSTICIA</c:v>
                </c:pt>
                <c:pt idx="29">
                  <c:v>8 PRESIDENCIA</c:v>
                </c:pt>
                <c:pt idx="30">
                  <c:v>8 SECRETARÍA DE DESARROLLO SOCIAL</c:v>
                </c:pt>
                <c:pt idx="31">
                  <c:v>7 SECRETARIA DEL H. AYUNTAMIENTO</c:v>
                </c:pt>
                <c:pt idx="32">
                  <c:v>6 REGISTRO CIVIL</c:v>
                </c:pt>
                <c:pt idx="33">
                  <c:v>6 SECRETARÍA DE FINANZAS</c:v>
                </c:pt>
                <c:pt idx="34">
                  <c:v>6 UNIDAD DE MEDIDAS CAUTELARES</c:v>
                </c:pt>
                <c:pt idx="35">
                  <c:v>6 UNIVERSIDAD AUTÓNOMA DE QRO. CAMPUS SJR</c:v>
                </c:pt>
                <c:pt idx="36">
                  <c:v>5 ABOGADA LITIGANTE</c:v>
                </c:pt>
                <c:pt idx="37">
                  <c:v>5 ADQUISICIONES</c:v>
                </c:pt>
                <c:pt idx="38">
                  <c:v>98 OTROS</c:v>
                </c:pt>
              </c:strCache>
            </c:strRef>
          </c:cat>
          <c:val>
            <c:numRef>
              <c:f>Hoja1!$B$2:$B$40</c:f>
              <c:numCache>
                <c:formatCode>General</c:formatCode>
                <c:ptCount val="39"/>
                <c:pt idx="0">
                  <c:v>287</c:v>
                </c:pt>
                <c:pt idx="1">
                  <c:v>159</c:v>
                </c:pt>
                <c:pt idx="2">
                  <c:v>125</c:v>
                </c:pt>
                <c:pt idx="3">
                  <c:v>104</c:v>
                </c:pt>
                <c:pt idx="4">
                  <c:v>65</c:v>
                </c:pt>
                <c:pt idx="5">
                  <c:v>56</c:v>
                </c:pt>
                <c:pt idx="6">
                  <c:v>56</c:v>
                </c:pt>
                <c:pt idx="7">
                  <c:v>39</c:v>
                </c:pt>
                <c:pt idx="8">
                  <c:v>37</c:v>
                </c:pt>
                <c:pt idx="9">
                  <c:v>31</c:v>
                </c:pt>
                <c:pt idx="10">
                  <c:v>30</c:v>
                </c:pt>
                <c:pt idx="11">
                  <c:v>30</c:v>
                </c:pt>
                <c:pt idx="12">
                  <c:v>29</c:v>
                </c:pt>
                <c:pt idx="13">
                  <c:v>26</c:v>
                </c:pt>
                <c:pt idx="14">
                  <c:v>25</c:v>
                </c:pt>
                <c:pt idx="15">
                  <c:v>23</c:v>
                </c:pt>
                <c:pt idx="16">
                  <c:v>21</c:v>
                </c:pt>
                <c:pt idx="17">
                  <c:v>21</c:v>
                </c:pt>
                <c:pt idx="18">
                  <c:v>21</c:v>
                </c:pt>
                <c:pt idx="19">
                  <c:v>18</c:v>
                </c:pt>
                <c:pt idx="20">
                  <c:v>16</c:v>
                </c:pt>
                <c:pt idx="21">
                  <c:v>15</c:v>
                </c:pt>
                <c:pt idx="22">
                  <c:v>13</c:v>
                </c:pt>
                <c:pt idx="23">
                  <c:v>11</c:v>
                </c:pt>
                <c:pt idx="24">
                  <c:v>11</c:v>
                </c:pt>
                <c:pt idx="25">
                  <c:v>10</c:v>
                </c:pt>
                <c:pt idx="26">
                  <c:v>10</c:v>
                </c:pt>
                <c:pt idx="27">
                  <c:v>9</c:v>
                </c:pt>
                <c:pt idx="28">
                  <c:v>9</c:v>
                </c:pt>
                <c:pt idx="29">
                  <c:v>8</c:v>
                </c:pt>
                <c:pt idx="30">
                  <c:v>8</c:v>
                </c:pt>
                <c:pt idx="31">
                  <c:v>7</c:v>
                </c:pt>
                <c:pt idx="32">
                  <c:v>6</c:v>
                </c:pt>
                <c:pt idx="33">
                  <c:v>6</c:v>
                </c:pt>
                <c:pt idx="34">
                  <c:v>6</c:v>
                </c:pt>
                <c:pt idx="35">
                  <c:v>6</c:v>
                </c:pt>
                <c:pt idx="36">
                  <c:v>5</c:v>
                </c:pt>
                <c:pt idx="37">
                  <c:v>5</c:v>
                </c:pt>
                <c:pt idx="38">
                  <c:v>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C74-4801-A436-DABB13EA5C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28738784"/>
        <c:axId val="-128728992"/>
      </c:barChart>
      <c:catAx>
        <c:axId val="-128738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8728992"/>
        <c:crosses val="autoZero"/>
        <c:auto val="1"/>
        <c:lblAlgn val="ctr"/>
        <c:lblOffset val="100"/>
        <c:noMultiLvlLbl val="0"/>
      </c:catAx>
      <c:valAx>
        <c:axId val="-128728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8738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909981361025523E-2"/>
          <c:y val="8.0974399616673742E-2"/>
          <c:w val="0.95080499448438516"/>
          <c:h val="0.833894296667798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MUJERES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Hoja1!$A$2:$A$4</c:f>
              <c:strCache>
                <c:ptCount val="3"/>
                <c:pt idx="0">
                  <c:v>29% ABRIL</c:v>
                </c:pt>
                <c:pt idx="1">
                  <c:v>32% MAYO</c:v>
                </c:pt>
                <c:pt idx="2">
                  <c:v>39% JUNIO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28</c:v>
                </c:pt>
                <c:pt idx="1">
                  <c:v>31</c:v>
                </c:pt>
                <c:pt idx="2">
                  <c:v>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13D-40BC-97F7-879C78E46F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28739872"/>
        <c:axId val="-128742048"/>
      </c:barChart>
      <c:catAx>
        <c:axId val="-128739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8742048"/>
        <c:crosses val="autoZero"/>
        <c:auto val="1"/>
        <c:lblAlgn val="ctr"/>
        <c:lblOffset val="100"/>
        <c:noMultiLvlLbl val="0"/>
      </c:catAx>
      <c:valAx>
        <c:axId val="-128742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8739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931359123587815E-2"/>
          <c:y val="9.878261638976979E-2"/>
          <c:w val="0.93459241557319939"/>
          <c:h val="0.826532766200580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Hoja1!$A$2:$A$7</c:f>
              <c:strCache>
                <c:ptCount val="6"/>
                <c:pt idx="0">
                  <c:v>34.02% Asuntos Generales </c:v>
                </c:pt>
                <c:pt idx="1">
                  <c:v>19.58% Psicologia </c:v>
                </c:pt>
                <c:pt idx="2">
                  <c:v>16.49% Jurídico</c:v>
                </c:pt>
                <c:pt idx="3">
                  <c:v>21.64% Redes</c:v>
                </c:pt>
                <c:pt idx="4">
                  <c:v>1.03% Capacitación </c:v>
                </c:pt>
                <c:pt idx="5">
                  <c:v>7.21% salud</c:v>
                </c:pt>
              </c:strCache>
            </c:strRef>
          </c:cat>
          <c:val>
            <c:numRef>
              <c:f>Hoja1!$B$2:$B$7</c:f>
              <c:numCache>
                <c:formatCode>General</c:formatCode>
                <c:ptCount val="6"/>
                <c:pt idx="0">
                  <c:v>33</c:v>
                </c:pt>
                <c:pt idx="1">
                  <c:v>19</c:v>
                </c:pt>
                <c:pt idx="2">
                  <c:v>16</c:v>
                </c:pt>
                <c:pt idx="3">
                  <c:v>21</c:v>
                </c:pt>
                <c:pt idx="4">
                  <c:v>1</c:v>
                </c:pt>
                <c:pt idx="5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4D3-484D-B8C6-32E5DA51A3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28731712"/>
        <c:axId val="-128739328"/>
      </c:barChart>
      <c:catAx>
        <c:axId val="-128731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8739328"/>
        <c:crosses val="autoZero"/>
        <c:auto val="1"/>
        <c:lblAlgn val="ctr"/>
        <c:lblOffset val="100"/>
        <c:noMultiLvlLbl val="0"/>
      </c:catAx>
      <c:valAx>
        <c:axId val="-128739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12873171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0.29515</cdr:x>
      <cdr:y>0.48263</cdr:y>
    </cdr:from>
    <cdr:to>
      <cdr:x>0.41252</cdr:x>
      <cdr:y>0.57691</cdr:y>
    </cdr:to>
    <cdr:sp macro="" textlink="">
      <cdr:nvSpPr>
        <cdr:cNvPr id="2" name="12 CuadroTexto"/>
        <cdr:cNvSpPr txBox="1"/>
      </cdr:nvSpPr>
      <cdr:spPr>
        <a:xfrm xmlns:a="http://schemas.openxmlformats.org/drawingml/2006/main">
          <a:off x="2240503" y="2396679"/>
          <a:ext cx="890953" cy="46818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>
            <a:lumMod val="20000"/>
            <a:lumOff val="80000"/>
          </a:schemeClr>
        </a:solidFill>
        <a:ln xmlns:a="http://schemas.openxmlformats.org/drawingml/2006/main">
          <a:solidFill>
            <a:schemeClr val="accent5"/>
          </a:solidFill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MX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400" dirty="0" smtClean="0"/>
            <a:t>4,227</a:t>
          </a:r>
          <a:endParaRPr lang="es-MX" sz="1400" dirty="0"/>
        </a:p>
        <a:p xmlns:a="http://schemas.openxmlformats.org/drawingml/2006/main">
          <a:pPr algn="ctr"/>
          <a:r>
            <a:rPr lang="es-MX" sz="700" dirty="0"/>
            <a:t>atenciones</a:t>
          </a:r>
          <a:endParaRPr lang="es-MX" sz="1400" dirty="0"/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0.03101</cdr:x>
      <cdr:y>0.01276</cdr:y>
    </cdr:from>
    <cdr:to>
      <cdr:x>0.13732</cdr:x>
      <cdr:y>0.07185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340657" y="55522"/>
          <a:ext cx="1167675" cy="25712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sz="1400" dirty="0"/>
            <a:t>46 Mujeres</a:t>
          </a:r>
        </a:p>
      </cdr:txBody>
    </cdr:sp>
  </cdr:relSizeAnchor>
  <cdr:relSizeAnchor xmlns:cdr="http://schemas.openxmlformats.org/drawingml/2006/chartDrawing">
    <cdr:from>
      <cdr:x>0.14759</cdr:x>
      <cdr:y>0.23271</cdr:y>
    </cdr:from>
    <cdr:to>
      <cdr:x>0.24232</cdr:x>
      <cdr:y>0.34712</cdr:y>
    </cdr:to>
    <cdr:sp macro="" textlink="">
      <cdr:nvSpPr>
        <cdr:cNvPr id="3" name="CuadroTexto 1"/>
        <cdr:cNvSpPr txBox="1"/>
      </cdr:nvSpPr>
      <cdr:spPr>
        <a:xfrm xmlns:a="http://schemas.openxmlformats.org/drawingml/2006/main">
          <a:off x="1621071" y="1012601"/>
          <a:ext cx="1040485" cy="497837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400" dirty="0"/>
            <a:t>32 Mujeres </a:t>
          </a:r>
        </a:p>
      </cdr:txBody>
    </cdr:sp>
  </cdr:relSizeAnchor>
  <cdr:relSizeAnchor xmlns:cdr="http://schemas.openxmlformats.org/drawingml/2006/chartDrawing">
    <cdr:from>
      <cdr:x>0.26032</cdr:x>
      <cdr:y>0.32571</cdr:y>
    </cdr:from>
    <cdr:to>
      <cdr:x>0.34277</cdr:x>
      <cdr:y>0.44079</cdr:y>
    </cdr:to>
    <cdr:sp macro="" textlink="">
      <cdr:nvSpPr>
        <cdr:cNvPr id="4" name="CuadroTexto 1"/>
        <cdr:cNvSpPr txBox="1"/>
      </cdr:nvSpPr>
      <cdr:spPr>
        <a:xfrm xmlns:a="http://schemas.openxmlformats.org/drawingml/2006/main">
          <a:off x="2859257" y="1417259"/>
          <a:ext cx="905605" cy="50075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400" dirty="0"/>
            <a:t>26</a:t>
          </a:r>
        </a:p>
        <a:p xmlns:a="http://schemas.openxmlformats.org/drawingml/2006/main">
          <a:pPr algn="ctr"/>
          <a:r>
            <a:rPr lang="es-MX" sz="1400" dirty="0"/>
            <a:t>Mujeres</a:t>
          </a:r>
        </a:p>
      </cdr:txBody>
    </cdr:sp>
  </cdr:relSizeAnchor>
  <cdr:relSizeAnchor xmlns:cdr="http://schemas.openxmlformats.org/drawingml/2006/chartDrawing">
    <cdr:from>
      <cdr:x>0.36951</cdr:x>
      <cdr:y>0.3999</cdr:y>
    </cdr:from>
    <cdr:to>
      <cdr:x>0.44625</cdr:x>
      <cdr:y>0.51748</cdr:y>
    </cdr:to>
    <cdr:sp macro="" textlink="">
      <cdr:nvSpPr>
        <cdr:cNvPr id="5" name="CuadroTexto 1"/>
        <cdr:cNvSpPr txBox="1"/>
      </cdr:nvSpPr>
      <cdr:spPr>
        <a:xfrm xmlns:a="http://schemas.openxmlformats.org/drawingml/2006/main">
          <a:off x="4058571" y="1740118"/>
          <a:ext cx="842888" cy="51163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400" dirty="0"/>
            <a:t>22</a:t>
          </a:r>
        </a:p>
        <a:p xmlns:a="http://schemas.openxmlformats.org/drawingml/2006/main">
          <a:pPr algn="ctr"/>
          <a:r>
            <a:rPr lang="es-MX" sz="1400" dirty="0"/>
            <a:t>Mujeres</a:t>
          </a:r>
        </a:p>
      </cdr:txBody>
    </cdr:sp>
  </cdr:relSizeAnchor>
  <cdr:relSizeAnchor xmlns:cdr="http://schemas.openxmlformats.org/drawingml/2006/chartDrawing">
    <cdr:from>
      <cdr:x>0.8842</cdr:x>
      <cdr:y>0.19165</cdr:y>
    </cdr:from>
    <cdr:to>
      <cdr:x>0.97126</cdr:x>
      <cdr:y>0.30422</cdr:y>
    </cdr:to>
    <cdr:sp macro="" textlink="">
      <cdr:nvSpPr>
        <cdr:cNvPr id="6" name="CuadroTexto 1"/>
        <cdr:cNvSpPr txBox="1"/>
      </cdr:nvSpPr>
      <cdr:spPr>
        <a:xfrm xmlns:a="http://schemas.openxmlformats.org/drawingml/2006/main">
          <a:off x="9711758" y="833947"/>
          <a:ext cx="956240" cy="48983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400" dirty="0"/>
            <a:t>33</a:t>
          </a:r>
        </a:p>
        <a:p xmlns:a="http://schemas.openxmlformats.org/drawingml/2006/main">
          <a:pPr algn="ctr"/>
          <a:r>
            <a:rPr lang="es-MX" sz="1400" dirty="0"/>
            <a:t>Mujeres</a:t>
          </a:r>
        </a:p>
      </cdr:txBody>
    </cdr:sp>
  </cdr:relSizeAnchor>
  <cdr:relSizeAnchor xmlns:cdr="http://schemas.openxmlformats.org/drawingml/2006/chartDrawing">
    <cdr:from>
      <cdr:x>0.78273</cdr:x>
      <cdr:y>0.39115</cdr:y>
    </cdr:from>
    <cdr:to>
      <cdr:x>0.86581</cdr:x>
      <cdr:y>0.5</cdr:y>
    </cdr:to>
    <cdr:sp macro="" textlink="">
      <cdr:nvSpPr>
        <cdr:cNvPr id="7" name="CuadroTexto 1"/>
        <cdr:cNvSpPr txBox="1"/>
      </cdr:nvSpPr>
      <cdr:spPr>
        <a:xfrm xmlns:a="http://schemas.openxmlformats.org/drawingml/2006/main">
          <a:off x="8597244" y="1702025"/>
          <a:ext cx="912525" cy="473644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400" dirty="0"/>
            <a:t>22</a:t>
          </a:r>
        </a:p>
        <a:p xmlns:a="http://schemas.openxmlformats.org/drawingml/2006/main">
          <a:pPr algn="ctr"/>
          <a:r>
            <a:rPr lang="es-MX" sz="1400" dirty="0"/>
            <a:t>Mujeres</a:t>
          </a:r>
        </a:p>
      </cdr:txBody>
    </cdr:sp>
  </cdr:relSizeAnchor>
  <cdr:relSizeAnchor xmlns:cdr="http://schemas.openxmlformats.org/drawingml/2006/chartDrawing">
    <cdr:from>
      <cdr:x>0.6719</cdr:x>
      <cdr:y>0.52145</cdr:y>
    </cdr:from>
    <cdr:to>
      <cdr:x>0.75701</cdr:x>
      <cdr:y>0.6303</cdr:y>
    </cdr:to>
    <cdr:sp macro="" textlink="">
      <cdr:nvSpPr>
        <cdr:cNvPr id="8" name="CuadroTexto 1"/>
        <cdr:cNvSpPr txBox="1"/>
      </cdr:nvSpPr>
      <cdr:spPr>
        <a:xfrm xmlns:a="http://schemas.openxmlformats.org/drawingml/2006/main">
          <a:off x="7379900" y="2269004"/>
          <a:ext cx="934821" cy="473644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400" dirty="0"/>
            <a:t>15</a:t>
          </a:r>
        </a:p>
        <a:p xmlns:a="http://schemas.openxmlformats.org/drawingml/2006/main">
          <a:pPr algn="ctr"/>
          <a:r>
            <a:rPr lang="es-MX" sz="1400" dirty="0"/>
            <a:t>Mujeres</a:t>
          </a:r>
        </a:p>
      </cdr:txBody>
    </cdr:sp>
  </cdr:relSizeAnchor>
  <cdr:relSizeAnchor xmlns:cdr="http://schemas.openxmlformats.org/drawingml/2006/chartDrawing">
    <cdr:from>
      <cdr:x>0.56919</cdr:x>
      <cdr:y>0.47153</cdr:y>
    </cdr:from>
    <cdr:to>
      <cdr:x>0.65822</cdr:x>
      <cdr:y>0.57749</cdr:y>
    </cdr:to>
    <cdr:sp macro="" textlink="">
      <cdr:nvSpPr>
        <cdr:cNvPr id="9" name="CuadroTexto 1"/>
        <cdr:cNvSpPr txBox="1"/>
      </cdr:nvSpPr>
      <cdr:spPr>
        <a:xfrm xmlns:a="http://schemas.openxmlformats.org/drawingml/2006/main">
          <a:off x="6251835" y="2051798"/>
          <a:ext cx="977878" cy="46106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400" dirty="0"/>
            <a:t>19</a:t>
          </a:r>
        </a:p>
        <a:p xmlns:a="http://schemas.openxmlformats.org/drawingml/2006/main">
          <a:pPr algn="ctr"/>
          <a:r>
            <a:rPr lang="es-MX" sz="1400" dirty="0"/>
            <a:t>Mujeres</a:t>
          </a:r>
        </a:p>
      </cdr:txBody>
    </cdr:sp>
  </cdr:relSizeAnchor>
  <cdr:relSizeAnchor xmlns:cdr="http://schemas.openxmlformats.org/drawingml/2006/chartDrawing">
    <cdr:from>
      <cdr:x>0.46623</cdr:x>
      <cdr:y>0.36848</cdr:y>
    </cdr:from>
    <cdr:to>
      <cdr:x>0.55319</cdr:x>
      <cdr:y>0.47274</cdr:y>
    </cdr:to>
    <cdr:sp macro="" textlink="">
      <cdr:nvSpPr>
        <cdr:cNvPr id="10" name="CuadroTexto 1"/>
        <cdr:cNvSpPr txBox="1"/>
      </cdr:nvSpPr>
      <cdr:spPr>
        <a:xfrm xmlns:a="http://schemas.openxmlformats.org/drawingml/2006/main">
          <a:off x="5120886" y="1603375"/>
          <a:ext cx="955142" cy="45367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400" dirty="0"/>
            <a:t>25</a:t>
          </a:r>
        </a:p>
        <a:p xmlns:a="http://schemas.openxmlformats.org/drawingml/2006/main">
          <a:pPr algn="ctr"/>
          <a:r>
            <a:rPr lang="es-MX" sz="1400" dirty="0"/>
            <a:t>Mujeres</a:t>
          </a: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0.22713</cdr:x>
      <cdr:y>0.29894</cdr:y>
    </cdr:from>
    <cdr:to>
      <cdr:x>0.32547</cdr:x>
      <cdr:y>0.38209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2388442" y="1385273"/>
          <a:ext cx="1034105" cy="385316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sz="1400" dirty="0"/>
            <a:t>89 Mujeres</a:t>
          </a:r>
        </a:p>
      </cdr:txBody>
    </cdr:sp>
  </cdr:relSizeAnchor>
  <cdr:relSizeAnchor xmlns:cdr="http://schemas.openxmlformats.org/drawingml/2006/chartDrawing">
    <cdr:from>
      <cdr:x>0.69087</cdr:x>
      <cdr:y>0.00224</cdr:y>
    </cdr:from>
    <cdr:to>
      <cdr:x>0.81376</cdr:x>
      <cdr:y>0.06548</cdr:y>
    </cdr:to>
    <cdr:sp macro="" textlink="">
      <cdr:nvSpPr>
        <cdr:cNvPr id="10" name="CuadroTexto 1"/>
        <cdr:cNvSpPr txBox="1"/>
      </cdr:nvSpPr>
      <cdr:spPr>
        <a:xfrm xmlns:a="http://schemas.openxmlformats.org/drawingml/2006/main">
          <a:off x="7264959" y="10391"/>
          <a:ext cx="1292262" cy="293054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400" dirty="0"/>
            <a:t>151 </a:t>
          </a:r>
          <a:r>
            <a:rPr lang="es-MX" sz="1400" dirty="0" smtClean="0"/>
            <a:t>Mujeres</a:t>
          </a:r>
          <a:endParaRPr lang="es-MX" sz="1400" dirty="0"/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0.1357</cdr:x>
      <cdr:y>0</cdr:y>
    </cdr:from>
    <cdr:to>
      <cdr:x>0.23524</cdr:x>
      <cdr:y>0.10278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1427018" y="0"/>
          <a:ext cx="1046644" cy="48165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sz="1200" dirty="0"/>
            <a:t>125</a:t>
          </a:r>
        </a:p>
        <a:p xmlns:a="http://schemas.openxmlformats.org/drawingml/2006/main">
          <a:pPr algn="ctr"/>
          <a:r>
            <a:rPr lang="es-MX" sz="1200" dirty="0"/>
            <a:t>Mujeres</a:t>
          </a:r>
        </a:p>
      </cdr:txBody>
    </cdr:sp>
  </cdr:relSizeAnchor>
  <cdr:relSizeAnchor xmlns:cdr="http://schemas.openxmlformats.org/drawingml/2006/chartDrawing">
    <cdr:from>
      <cdr:x>0.69847</cdr:x>
      <cdr:y>0.59031</cdr:y>
    </cdr:from>
    <cdr:to>
      <cdr:x>0.79475</cdr:x>
      <cdr:y>0.65684</cdr:y>
    </cdr:to>
    <cdr:sp macro="" textlink="">
      <cdr:nvSpPr>
        <cdr:cNvPr id="6" name="CuadroTexto 1"/>
        <cdr:cNvSpPr txBox="1"/>
      </cdr:nvSpPr>
      <cdr:spPr>
        <a:xfrm xmlns:a="http://schemas.openxmlformats.org/drawingml/2006/main" rot="10800000" flipH="1" flipV="1">
          <a:off x="7344819" y="2766315"/>
          <a:ext cx="1012442" cy="311814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200" dirty="0"/>
            <a:t>35 Mujeres</a:t>
          </a:r>
        </a:p>
      </cdr:txBody>
    </cdr:sp>
  </cdr:relSizeAnchor>
  <cdr:relSizeAnchor xmlns:cdr="http://schemas.openxmlformats.org/drawingml/2006/chartDrawing">
    <cdr:from>
      <cdr:x>0.41634</cdr:x>
      <cdr:y>0.31092</cdr:y>
    </cdr:from>
    <cdr:to>
      <cdr:x>0.50931</cdr:x>
      <cdr:y>0.38464</cdr:y>
    </cdr:to>
    <cdr:sp macro="" textlink="">
      <cdr:nvSpPr>
        <cdr:cNvPr id="10" name="CuadroTexto 1"/>
        <cdr:cNvSpPr txBox="1"/>
      </cdr:nvSpPr>
      <cdr:spPr>
        <a:xfrm xmlns:a="http://schemas.openxmlformats.org/drawingml/2006/main">
          <a:off x="4378037" y="1457059"/>
          <a:ext cx="977684" cy="345449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200" dirty="0"/>
            <a:t>80 Mujeres </a:t>
          </a: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0.47192</cdr:x>
      <cdr:y>0.7271</cdr:y>
    </cdr:from>
    <cdr:to>
      <cdr:x>0.5562</cdr:x>
      <cdr:y>0.7981</cdr:y>
    </cdr:to>
    <cdr:sp macro="" textlink="">
      <cdr:nvSpPr>
        <cdr:cNvPr id="3" name="CuadroTexto 1"/>
        <cdr:cNvSpPr txBox="1"/>
      </cdr:nvSpPr>
      <cdr:spPr>
        <a:xfrm xmlns:a="http://schemas.openxmlformats.org/drawingml/2006/main">
          <a:off x="5230320" y="3456622"/>
          <a:ext cx="934073" cy="33751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/>
            <a:t>15</a:t>
          </a:r>
          <a:r>
            <a:rPr lang="es-MX" sz="1100" dirty="0"/>
            <a:t> Mujeres</a:t>
          </a:r>
        </a:p>
      </cdr:txBody>
    </cdr:sp>
  </cdr:relSizeAnchor>
  <cdr:relSizeAnchor xmlns:cdr="http://schemas.openxmlformats.org/drawingml/2006/chartDrawing">
    <cdr:from>
      <cdr:x>0.66253</cdr:x>
      <cdr:y>0.72316</cdr:y>
    </cdr:from>
    <cdr:to>
      <cdr:x>0.74297</cdr:x>
      <cdr:y>0.78309</cdr:y>
    </cdr:to>
    <cdr:sp macro="" textlink="">
      <cdr:nvSpPr>
        <cdr:cNvPr id="5" name="CuadroTexto 4"/>
        <cdr:cNvSpPr txBox="1"/>
      </cdr:nvSpPr>
      <cdr:spPr>
        <a:xfrm xmlns:a="http://schemas.openxmlformats.org/drawingml/2006/main">
          <a:off x="6966860" y="3465344"/>
          <a:ext cx="845875" cy="287179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dirty="0"/>
            <a:t>18 </a:t>
          </a:r>
          <a:r>
            <a:rPr lang="es-MX" sz="1100" dirty="0"/>
            <a:t>Mujeres</a:t>
          </a:r>
        </a:p>
      </cdr:txBody>
    </cdr:sp>
  </cdr:relSizeAnchor>
  <cdr:relSizeAnchor xmlns:cdr="http://schemas.openxmlformats.org/drawingml/2006/chartDrawing">
    <cdr:from>
      <cdr:x>0.84523</cdr:x>
      <cdr:y>0.83417</cdr:y>
    </cdr:from>
    <cdr:to>
      <cdr:x>0.92576</cdr:x>
      <cdr:y>0.88288</cdr:y>
    </cdr:to>
    <cdr:sp macro="" textlink="">
      <cdr:nvSpPr>
        <cdr:cNvPr id="6" name="CuadroTexto 5"/>
        <cdr:cNvSpPr txBox="1"/>
      </cdr:nvSpPr>
      <cdr:spPr>
        <a:xfrm xmlns:a="http://schemas.openxmlformats.org/drawingml/2006/main">
          <a:off x="9367673" y="3965608"/>
          <a:ext cx="892513" cy="231566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dirty="0"/>
            <a:t>3 </a:t>
          </a:r>
          <a:r>
            <a:rPr lang="es-MX" sz="1100" dirty="0"/>
            <a:t>Mujeres</a:t>
          </a:r>
        </a:p>
      </cdr:txBody>
    </cdr:sp>
  </cdr:relSizeAnchor>
  <cdr:relSizeAnchor xmlns:cdr="http://schemas.openxmlformats.org/drawingml/2006/chartDrawing">
    <cdr:from>
      <cdr:x>0.28775</cdr:x>
      <cdr:y>0.22657</cdr:y>
    </cdr:from>
    <cdr:to>
      <cdr:x>0.37008</cdr:x>
      <cdr:y>0.28677</cdr:y>
    </cdr:to>
    <cdr:sp macro="" textlink="">
      <cdr:nvSpPr>
        <cdr:cNvPr id="7" name="CuadroTexto 1"/>
        <cdr:cNvSpPr txBox="1"/>
      </cdr:nvSpPr>
      <cdr:spPr>
        <a:xfrm xmlns:a="http://schemas.openxmlformats.org/drawingml/2006/main">
          <a:off x="3189102" y="1077104"/>
          <a:ext cx="912462" cy="28621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/>
            <a:t>91 </a:t>
          </a:r>
          <a:r>
            <a:rPr lang="es-MX" sz="1100" dirty="0"/>
            <a:t>Mujeres</a:t>
          </a:r>
        </a:p>
      </cdr:txBody>
    </cdr:sp>
  </cdr:relSizeAnchor>
  <cdr:relSizeAnchor xmlns:cdr="http://schemas.openxmlformats.org/drawingml/2006/chartDrawing">
    <cdr:from>
      <cdr:x>0.10018</cdr:x>
      <cdr:y>0.07357</cdr:y>
    </cdr:from>
    <cdr:to>
      <cdr:x>0.18244</cdr:x>
      <cdr:y>0.13877</cdr:y>
    </cdr:to>
    <cdr:sp macro="" textlink="">
      <cdr:nvSpPr>
        <cdr:cNvPr id="8" name="CuadroTexto 1"/>
        <cdr:cNvSpPr txBox="1"/>
      </cdr:nvSpPr>
      <cdr:spPr>
        <a:xfrm xmlns:a="http://schemas.openxmlformats.org/drawingml/2006/main">
          <a:off x="1110291" y="349740"/>
          <a:ext cx="911686" cy="30997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/>
            <a:t>113 Mujeres</a:t>
          </a:r>
          <a:endParaRPr lang="es-MX" sz="1100" dirty="0"/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0.47809</cdr:x>
      <cdr:y>0.80542</cdr:y>
    </cdr:from>
    <cdr:to>
      <cdr:x>0.56236</cdr:x>
      <cdr:y>0.87351</cdr:y>
    </cdr:to>
    <cdr:sp macro="" textlink="">
      <cdr:nvSpPr>
        <cdr:cNvPr id="3" name="CuadroTexto 1"/>
        <cdr:cNvSpPr txBox="1"/>
      </cdr:nvSpPr>
      <cdr:spPr>
        <a:xfrm xmlns:a="http://schemas.openxmlformats.org/drawingml/2006/main">
          <a:off x="5027394" y="3859516"/>
          <a:ext cx="886150" cy="32628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/>
            <a:t>0</a:t>
          </a:r>
          <a:r>
            <a:rPr lang="es-MX" sz="1100" dirty="0"/>
            <a:t> Mujeres</a:t>
          </a:r>
        </a:p>
      </cdr:txBody>
    </cdr:sp>
  </cdr:relSizeAnchor>
  <cdr:relSizeAnchor xmlns:cdr="http://schemas.openxmlformats.org/drawingml/2006/chartDrawing">
    <cdr:from>
      <cdr:x>0.58209</cdr:x>
      <cdr:y>0.80153</cdr:y>
    </cdr:from>
    <cdr:to>
      <cdr:x>0.66253</cdr:x>
      <cdr:y>0.86146</cdr:y>
    </cdr:to>
    <cdr:sp macro="" textlink="">
      <cdr:nvSpPr>
        <cdr:cNvPr id="5" name="CuadroTexto 4"/>
        <cdr:cNvSpPr txBox="1"/>
      </cdr:nvSpPr>
      <cdr:spPr>
        <a:xfrm xmlns:a="http://schemas.openxmlformats.org/drawingml/2006/main">
          <a:off x="6120986" y="3840850"/>
          <a:ext cx="845874" cy="287179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dirty="0"/>
            <a:t>6 </a:t>
          </a:r>
          <a:r>
            <a:rPr lang="es-MX" sz="1100" dirty="0"/>
            <a:t>Mujeres</a:t>
          </a:r>
        </a:p>
      </cdr:txBody>
    </cdr:sp>
  </cdr:relSizeAnchor>
  <cdr:relSizeAnchor xmlns:cdr="http://schemas.openxmlformats.org/drawingml/2006/chartDrawing">
    <cdr:from>
      <cdr:x>0.78681</cdr:x>
      <cdr:y>0.83504</cdr:y>
    </cdr:from>
    <cdr:to>
      <cdr:x>0.86734</cdr:x>
      <cdr:y>0.88376</cdr:y>
    </cdr:to>
    <cdr:sp macro="" textlink="">
      <cdr:nvSpPr>
        <cdr:cNvPr id="6" name="CuadroTexto 5"/>
        <cdr:cNvSpPr txBox="1"/>
      </cdr:nvSpPr>
      <cdr:spPr>
        <a:xfrm xmlns:a="http://schemas.openxmlformats.org/drawingml/2006/main">
          <a:off x="8273810" y="4001465"/>
          <a:ext cx="846822" cy="23341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dirty="0"/>
            <a:t>0 </a:t>
          </a:r>
          <a:r>
            <a:rPr lang="es-MX" sz="1100" dirty="0"/>
            <a:t>Mujeres</a:t>
          </a:r>
        </a:p>
      </cdr:txBody>
    </cdr:sp>
  </cdr:relSizeAnchor>
  <cdr:relSizeAnchor xmlns:cdr="http://schemas.openxmlformats.org/drawingml/2006/chartDrawing">
    <cdr:from>
      <cdr:x>0.15517</cdr:x>
      <cdr:y>0.75313</cdr:y>
    </cdr:from>
    <cdr:to>
      <cdr:x>0.2375</cdr:x>
      <cdr:y>0.83263</cdr:y>
    </cdr:to>
    <cdr:sp macro="" textlink="">
      <cdr:nvSpPr>
        <cdr:cNvPr id="7" name="CuadroTexto 1"/>
        <cdr:cNvSpPr txBox="1"/>
      </cdr:nvSpPr>
      <cdr:spPr>
        <a:xfrm xmlns:a="http://schemas.openxmlformats.org/drawingml/2006/main">
          <a:off x="1631673" y="3608934"/>
          <a:ext cx="865750" cy="380957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/>
            <a:t>12 </a:t>
          </a:r>
          <a:r>
            <a:rPr lang="es-MX" sz="1100" dirty="0"/>
            <a:t>Mujeres</a:t>
          </a:r>
        </a:p>
      </cdr:txBody>
    </cdr:sp>
  </cdr:relSizeAnchor>
  <cdr:relSizeAnchor xmlns:cdr="http://schemas.openxmlformats.org/drawingml/2006/chartDrawing">
    <cdr:from>
      <cdr:x>0.06072</cdr:x>
      <cdr:y>0.13638</cdr:y>
    </cdr:from>
    <cdr:to>
      <cdr:x>0.14421</cdr:x>
      <cdr:y>0.21214</cdr:y>
    </cdr:to>
    <cdr:sp macro="" textlink="">
      <cdr:nvSpPr>
        <cdr:cNvPr id="8" name="CuadroTexto 1"/>
        <cdr:cNvSpPr txBox="1"/>
      </cdr:nvSpPr>
      <cdr:spPr>
        <a:xfrm xmlns:a="http://schemas.openxmlformats.org/drawingml/2006/main">
          <a:off x="638521" y="653511"/>
          <a:ext cx="877947" cy="36303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/>
            <a:t>202 Mujeres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0.89495</cdr:x>
      <cdr:y>0.8308</cdr:y>
    </cdr:from>
    <cdr:to>
      <cdr:x>0.97539</cdr:x>
      <cdr:y>0.89073</cdr:y>
    </cdr:to>
    <cdr:sp macro="" textlink="">
      <cdr:nvSpPr>
        <cdr:cNvPr id="9" name="CuadroTexto 1"/>
        <cdr:cNvSpPr txBox="1"/>
      </cdr:nvSpPr>
      <cdr:spPr>
        <a:xfrm xmlns:a="http://schemas.openxmlformats.org/drawingml/2006/main">
          <a:off x="9410964" y="3981131"/>
          <a:ext cx="845875" cy="287179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/>
            <a:t>1 </a:t>
          </a:r>
          <a:r>
            <a:rPr lang="es-MX" sz="1100" dirty="0"/>
            <a:t>Mujeres</a:t>
          </a:r>
        </a:p>
      </cdr:txBody>
    </cdr:sp>
  </cdr:relSizeAnchor>
  <cdr:relSizeAnchor xmlns:cdr="http://schemas.openxmlformats.org/drawingml/2006/chartDrawing">
    <cdr:from>
      <cdr:x>0.68586</cdr:x>
      <cdr:y>0.83352</cdr:y>
    </cdr:from>
    <cdr:to>
      <cdr:x>0.7663</cdr:x>
      <cdr:y>0.89345</cdr:y>
    </cdr:to>
    <cdr:sp macro="" textlink="">
      <cdr:nvSpPr>
        <cdr:cNvPr id="10" name="CuadroTexto 1"/>
        <cdr:cNvSpPr txBox="1"/>
      </cdr:nvSpPr>
      <cdr:spPr>
        <a:xfrm xmlns:a="http://schemas.openxmlformats.org/drawingml/2006/main">
          <a:off x="7212263" y="3994146"/>
          <a:ext cx="845875" cy="28718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/>
            <a:t> 1 </a:t>
          </a:r>
          <a:r>
            <a:rPr lang="es-MX" sz="1100" dirty="0"/>
            <a:t>Mujer</a:t>
          </a:r>
        </a:p>
      </cdr:txBody>
    </cdr:sp>
  </cdr:relSizeAnchor>
  <cdr:relSizeAnchor xmlns:cdr="http://schemas.openxmlformats.org/drawingml/2006/chartDrawing">
    <cdr:from>
      <cdr:x>0.26954</cdr:x>
      <cdr:y>0.75313</cdr:y>
    </cdr:from>
    <cdr:to>
      <cdr:x>0.35303</cdr:x>
      <cdr:y>0.82889</cdr:y>
    </cdr:to>
    <cdr:sp macro="" textlink="">
      <cdr:nvSpPr>
        <cdr:cNvPr id="11" name="CuadroTexto 1"/>
        <cdr:cNvSpPr txBox="1"/>
      </cdr:nvSpPr>
      <cdr:spPr>
        <a:xfrm xmlns:a="http://schemas.openxmlformats.org/drawingml/2006/main">
          <a:off x="2834398" y="3608934"/>
          <a:ext cx="877948" cy="363036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/>
            <a:t>18 Mujeres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0.37337</cdr:x>
      <cdr:y>0.80789</cdr:y>
    </cdr:from>
    <cdr:to>
      <cdr:x>0.45686</cdr:x>
      <cdr:y>0.88365</cdr:y>
    </cdr:to>
    <cdr:sp macro="" textlink="">
      <cdr:nvSpPr>
        <cdr:cNvPr id="12" name="CuadroTexto 1"/>
        <cdr:cNvSpPr txBox="1"/>
      </cdr:nvSpPr>
      <cdr:spPr>
        <a:xfrm xmlns:a="http://schemas.openxmlformats.org/drawingml/2006/main">
          <a:off x="3926197" y="3871333"/>
          <a:ext cx="877947" cy="363036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/>
            <a:t>0 Mujeres</a:t>
          </a:r>
          <a:endParaRPr lang="es-MX" sz="1100" dirty="0"/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0.60163</cdr:x>
      <cdr:y>0.47887</cdr:y>
    </cdr:from>
    <cdr:to>
      <cdr:x>0.97561</cdr:x>
      <cdr:y>0.94366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5328592" y="2448272"/>
          <a:ext cx="3312368" cy="23762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MX" sz="1100" dirty="0"/>
        </a:p>
      </cdr:txBody>
    </cdr:sp>
  </cdr:relSizeAnchor>
  <cdr:relSizeAnchor xmlns:cdr="http://schemas.openxmlformats.org/drawingml/2006/chartDrawing">
    <cdr:from>
      <cdr:x>0.4918</cdr:x>
      <cdr:y>0.57916</cdr:y>
    </cdr:from>
    <cdr:to>
      <cdr:x>0.76086</cdr:x>
      <cdr:y>0.83979</cdr:y>
    </cdr:to>
    <cdr:sp macro="" textlink="">
      <cdr:nvSpPr>
        <cdr:cNvPr id="5" name="CuadroTexto 4"/>
        <cdr:cNvSpPr txBox="1"/>
      </cdr:nvSpPr>
      <cdr:spPr>
        <a:xfrm xmlns:a="http://schemas.openxmlformats.org/drawingml/2006/main">
          <a:off x="4320480" y="2880320"/>
          <a:ext cx="2363653" cy="12961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MX" sz="1100" dirty="0"/>
        </a:p>
      </cdr:txBody>
    </cdr:sp>
  </cdr:relSizeAnchor>
  <cdr:relSizeAnchor xmlns:cdr="http://schemas.openxmlformats.org/drawingml/2006/chartDrawing">
    <cdr:from>
      <cdr:x>0.78377</cdr:x>
      <cdr:y>0.28395</cdr:y>
    </cdr:from>
    <cdr:to>
      <cdr:x>0.93951</cdr:x>
      <cdr:y>0.4802</cdr:y>
    </cdr:to>
    <cdr:sp macro="" textlink="">
      <cdr:nvSpPr>
        <cdr:cNvPr id="6" name="CuadroTexto 5"/>
        <cdr:cNvSpPr txBox="1"/>
      </cdr:nvSpPr>
      <cdr:spPr>
        <a:xfrm xmlns:a="http://schemas.openxmlformats.org/drawingml/2006/main">
          <a:off x="8486465" y="1561376"/>
          <a:ext cx="1686318" cy="107913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>
            <a:lumMod val="20000"/>
            <a:lumOff val="80000"/>
          </a:schemeClr>
        </a:solidFill>
        <a:ln xmlns:a="http://schemas.openxmlformats.org/drawingml/2006/main">
          <a:solidFill>
            <a:schemeClr val="accent1">
              <a:lumMod val="75000"/>
            </a:schemeClr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sz="2000" dirty="0">
              <a:solidFill>
                <a:schemeClr val="tx1"/>
              </a:solidFill>
            </a:rPr>
            <a:t>64</a:t>
          </a:r>
        </a:p>
        <a:p xmlns:a="http://schemas.openxmlformats.org/drawingml/2006/main">
          <a:pPr algn="ctr"/>
          <a:r>
            <a:rPr lang="es-MX" sz="2000" dirty="0">
              <a:solidFill>
                <a:schemeClr val="tx1"/>
              </a:solidFill>
            </a:rPr>
            <a:t>Casos de Violencia</a:t>
          </a:r>
        </a:p>
      </cdr:txBody>
    </cdr:sp>
  </cdr:relSizeAnchor>
  <cdr:relSizeAnchor xmlns:cdr="http://schemas.openxmlformats.org/drawingml/2006/chartDrawing">
    <cdr:from>
      <cdr:x>0.1293</cdr:x>
      <cdr:y>0.16379</cdr:y>
    </cdr:from>
    <cdr:to>
      <cdr:x>0.21375</cdr:x>
      <cdr:y>0.24693</cdr:y>
    </cdr:to>
    <cdr:sp macro="" textlink="">
      <cdr:nvSpPr>
        <cdr:cNvPr id="3" name="CuadroTexto 2"/>
        <cdr:cNvSpPr txBox="1"/>
      </cdr:nvSpPr>
      <cdr:spPr>
        <a:xfrm xmlns:a="http://schemas.openxmlformats.org/drawingml/2006/main">
          <a:off x="1433980" y="879255"/>
          <a:ext cx="936602" cy="44630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b="1" dirty="0"/>
            <a:t>40.9</a:t>
          </a:r>
          <a:r>
            <a:rPr lang="es-MX" sz="1100" b="1" dirty="0"/>
            <a:t>% de las atenciones</a:t>
          </a:r>
        </a:p>
      </cdr:txBody>
    </cdr:sp>
  </cdr:relSizeAnchor>
  <cdr:relSizeAnchor xmlns:cdr="http://schemas.openxmlformats.org/drawingml/2006/chartDrawing">
    <cdr:from>
      <cdr:x>0.29519</cdr:x>
      <cdr:y>0.28739</cdr:y>
    </cdr:from>
    <cdr:to>
      <cdr:x>0.37964</cdr:x>
      <cdr:y>0.37054</cdr:y>
    </cdr:to>
    <cdr:sp macro="" textlink="">
      <cdr:nvSpPr>
        <cdr:cNvPr id="8" name="CuadroTexto 1"/>
        <cdr:cNvSpPr txBox="1"/>
      </cdr:nvSpPr>
      <cdr:spPr>
        <a:xfrm xmlns:a="http://schemas.openxmlformats.org/drawingml/2006/main">
          <a:off x="3273822" y="1542763"/>
          <a:ext cx="936603" cy="44636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b="1" dirty="0"/>
            <a:t>32.5</a:t>
          </a:r>
          <a:r>
            <a:rPr lang="es-MX" sz="1100" b="1" dirty="0"/>
            <a:t>% de las atenciones</a:t>
          </a:r>
        </a:p>
      </cdr:txBody>
    </cdr:sp>
  </cdr:relSizeAnchor>
  <cdr:relSizeAnchor xmlns:cdr="http://schemas.openxmlformats.org/drawingml/2006/chartDrawing">
    <cdr:from>
      <cdr:x>0.45777</cdr:x>
      <cdr:y>0.42906</cdr:y>
    </cdr:from>
    <cdr:to>
      <cdr:x>0.54091</cdr:x>
      <cdr:y>0.5</cdr:y>
    </cdr:to>
    <cdr:sp macro="" textlink="">
      <cdr:nvSpPr>
        <cdr:cNvPr id="9" name="CuadroTexto 1"/>
        <cdr:cNvSpPr txBox="1"/>
      </cdr:nvSpPr>
      <cdr:spPr>
        <a:xfrm xmlns:a="http://schemas.openxmlformats.org/drawingml/2006/main">
          <a:off x="5076954" y="2303261"/>
          <a:ext cx="922125" cy="38081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b="1" dirty="0" smtClean="0"/>
            <a:t>24.6</a:t>
          </a:r>
          <a:r>
            <a:rPr lang="es-MX" sz="1100" b="1" dirty="0" smtClean="0"/>
            <a:t>% </a:t>
          </a:r>
          <a:r>
            <a:rPr lang="es-MX" sz="1100" b="1" dirty="0"/>
            <a:t>de las atenciones</a:t>
          </a:r>
        </a:p>
      </cdr:txBody>
    </cdr:sp>
  </cdr:relSizeAnchor>
  <cdr:relSizeAnchor xmlns:cdr="http://schemas.openxmlformats.org/drawingml/2006/chartDrawing">
    <cdr:from>
      <cdr:x>0.61587</cdr:x>
      <cdr:y>0.72285</cdr:y>
    </cdr:from>
    <cdr:to>
      <cdr:x>0.69326</cdr:x>
      <cdr:y>0.80599</cdr:y>
    </cdr:to>
    <cdr:sp macro="" textlink="">
      <cdr:nvSpPr>
        <cdr:cNvPr id="10" name="CuadroTexto 1"/>
        <cdr:cNvSpPr txBox="1"/>
      </cdr:nvSpPr>
      <cdr:spPr>
        <a:xfrm xmlns:a="http://schemas.openxmlformats.org/drawingml/2006/main">
          <a:off x="6830352" y="3880372"/>
          <a:ext cx="858333" cy="446309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b="1" dirty="0" smtClean="0"/>
            <a:t>2</a:t>
          </a:r>
          <a:r>
            <a:rPr lang="es-MX" sz="1100" b="1" dirty="0" smtClean="0"/>
            <a:t>% </a:t>
          </a:r>
          <a:r>
            <a:rPr lang="es-MX" sz="1100" b="1" dirty="0"/>
            <a:t>de las atenciones</a:t>
          </a:r>
        </a:p>
      </cdr:txBody>
    </cdr:sp>
  </cdr:relSizeAnchor>
  <cdr:relSizeAnchor xmlns:cdr="http://schemas.openxmlformats.org/drawingml/2006/chartDrawing">
    <cdr:from>
      <cdr:x>0.84449</cdr:x>
      <cdr:y>0.51273</cdr:y>
    </cdr:from>
    <cdr:to>
      <cdr:x>0.90079</cdr:x>
      <cdr:y>0.59984</cdr:y>
    </cdr:to>
    <cdr:sp macro="" textlink="">
      <cdr:nvSpPr>
        <cdr:cNvPr id="4" name="Flecha abajo 3"/>
        <cdr:cNvSpPr/>
      </cdr:nvSpPr>
      <cdr:spPr>
        <a:xfrm xmlns:a="http://schemas.openxmlformats.org/drawingml/2006/main">
          <a:off x="9144000" y="2819399"/>
          <a:ext cx="609600" cy="478972"/>
        </a:xfrm>
        <a:prstGeom xmlns:a="http://schemas.openxmlformats.org/drawingml/2006/main" prst="down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0.83109</cdr:x>
      <cdr:y>0.62163</cdr:y>
    </cdr:from>
    <cdr:to>
      <cdr:x>0.91554</cdr:x>
      <cdr:y>0.73841</cdr:y>
    </cdr:to>
    <cdr:sp macro="" textlink="">
      <cdr:nvSpPr>
        <cdr:cNvPr id="12" name="CuadroTexto 1"/>
        <cdr:cNvSpPr txBox="1"/>
      </cdr:nvSpPr>
      <cdr:spPr>
        <a:xfrm xmlns:a="http://schemas.openxmlformats.org/drawingml/2006/main">
          <a:off x="8998857" y="3418233"/>
          <a:ext cx="914400" cy="64213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b="1" dirty="0"/>
            <a:t>26.6</a:t>
          </a:r>
          <a:r>
            <a:rPr lang="es-MX" sz="1100" b="1" dirty="0"/>
            <a:t>% del total de las atenciones</a:t>
          </a:r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0.47911</cdr:x>
      <cdr:y>0.47204</cdr:y>
    </cdr:from>
    <cdr:to>
      <cdr:x>0.56607</cdr:x>
      <cdr:y>0.56134</cdr:y>
    </cdr:to>
    <cdr:sp macro="" textlink="">
      <cdr:nvSpPr>
        <cdr:cNvPr id="6" name="CuadroTexto 5"/>
        <cdr:cNvSpPr txBox="1"/>
      </cdr:nvSpPr>
      <cdr:spPr>
        <a:xfrm xmlns:a="http://schemas.openxmlformats.org/drawingml/2006/main">
          <a:off x="5038165" y="1973083"/>
          <a:ext cx="914400" cy="3732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MX" sz="1100" dirty="0"/>
        </a:p>
      </cdr:txBody>
    </cdr:sp>
  </cdr:relSizeAnchor>
  <cdr:relSizeAnchor xmlns:cdr="http://schemas.openxmlformats.org/drawingml/2006/chartDrawing">
    <cdr:from>
      <cdr:x>0.73359</cdr:x>
      <cdr:y>0.03373</cdr:y>
    </cdr:from>
    <cdr:to>
      <cdr:x>0.78858</cdr:x>
      <cdr:y>0.14633</cdr:y>
    </cdr:to>
    <cdr:sp macro="" textlink="">
      <cdr:nvSpPr>
        <cdr:cNvPr id="8" name="CuadroTexto 7"/>
        <cdr:cNvSpPr txBox="1"/>
      </cdr:nvSpPr>
      <cdr:spPr>
        <a:xfrm xmlns:a="http://schemas.openxmlformats.org/drawingml/2006/main">
          <a:off x="7714129" y="141007"/>
          <a:ext cx="578224" cy="4706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MX" sz="1100" dirty="0"/>
        </a:p>
      </cdr:txBody>
    </cdr:sp>
  </cdr:relSizeAnchor>
  <cdr:relSizeAnchor xmlns:cdr="http://schemas.openxmlformats.org/drawingml/2006/chartDrawing">
    <cdr:from>
      <cdr:x>0.08401</cdr:x>
      <cdr:y>0.15177</cdr:y>
    </cdr:from>
    <cdr:to>
      <cdr:x>0.18522</cdr:x>
      <cdr:y>0.21213</cdr:y>
    </cdr:to>
    <cdr:sp macro="" textlink="">
      <cdr:nvSpPr>
        <cdr:cNvPr id="12" name="CuadroTexto 1"/>
        <cdr:cNvSpPr txBox="1"/>
      </cdr:nvSpPr>
      <cdr:spPr>
        <a:xfrm xmlns:a="http://schemas.openxmlformats.org/drawingml/2006/main">
          <a:off x="883377" y="746139"/>
          <a:ext cx="1064284" cy="296736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136 </a:t>
          </a:r>
          <a:r>
            <a:rPr lang="es-MX" sz="1100" dirty="0"/>
            <a:t>Mujeres</a:t>
          </a:r>
        </a:p>
      </cdr:txBody>
    </cdr:sp>
  </cdr:relSizeAnchor>
  <cdr:relSizeAnchor xmlns:cdr="http://schemas.openxmlformats.org/drawingml/2006/chartDrawing">
    <cdr:from>
      <cdr:x>0.39744</cdr:x>
      <cdr:y>0.09605</cdr:y>
    </cdr:from>
    <cdr:to>
      <cdr:x>0.4893</cdr:x>
      <cdr:y>0.16085</cdr:y>
    </cdr:to>
    <cdr:sp macro="" textlink="">
      <cdr:nvSpPr>
        <cdr:cNvPr id="13" name="CuadroTexto 1"/>
        <cdr:cNvSpPr txBox="1"/>
      </cdr:nvSpPr>
      <cdr:spPr>
        <a:xfrm xmlns:a="http://schemas.openxmlformats.org/drawingml/2006/main">
          <a:off x="4179316" y="472198"/>
          <a:ext cx="965946" cy="318549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148 </a:t>
          </a:r>
          <a:r>
            <a:rPr lang="es-MX" sz="1100" dirty="0"/>
            <a:t>Mujeres</a:t>
          </a:r>
        </a:p>
      </cdr:txBody>
    </cdr:sp>
  </cdr:relSizeAnchor>
  <cdr:relSizeAnchor xmlns:cdr="http://schemas.openxmlformats.org/drawingml/2006/chartDrawing">
    <cdr:from>
      <cdr:x>0.16712</cdr:x>
      <cdr:y>0.56641</cdr:y>
    </cdr:from>
    <cdr:to>
      <cdr:x>0.23122</cdr:x>
      <cdr:y>0.64876</cdr:y>
    </cdr:to>
    <cdr:sp macro="" textlink="">
      <cdr:nvSpPr>
        <cdr:cNvPr id="14" name="CuadroTexto 1"/>
        <cdr:cNvSpPr txBox="1"/>
      </cdr:nvSpPr>
      <cdr:spPr>
        <a:xfrm xmlns:a="http://schemas.openxmlformats.org/drawingml/2006/main">
          <a:off x="1757418" y="2784548"/>
          <a:ext cx="674050" cy="40484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36 </a:t>
          </a:r>
          <a:r>
            <a:rPr lang="es-MX" sz="1100" dirty="0"/>
            <a:t>Mujeres</a:t>
          </a:r>
        </a:p>
      </cdr:txBody>
    </cdr:sp>
  </cdr:relSizeAnchor>
  <cdr:relSizeAnchor xmlns:cdr="http://schemas.openxmlformats.org/drawingml/2006/chartDrawing">
    <cdr:from>
      <cdr:x>0.4828</cdr:x>
      <cdr:y>0.49491</cdr:y>
    </cdr:from>
    <cdr:to>
      <cdr:x>0.55201</cdr:x>
      <cdr:y>0.57678</cdr:y>
    </cdr:to>
    <cdr:sp macro="" textlink="">
      <cdr:nvSpPr>
        <cdr:cNvPr id="15" name="CuadroTexto 1"/>
        <cdr:cNvSpPr txBox="1"/>
      </cdr:nvSpPr>
      <cdr:spPr>
        <a:xfrm xmlns:a="http://schemas.openxmlformats.org/drawingml/2006/main">
          <a:off x="5076926" y="2433035"/>
          <a:ext cx="727740" cy="40248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51 </a:t>
          </a:r>
        </a:p>
        <a:p xmlns:a="http://schemas.openxmlformats.org/drawingml/2006/main">
          <a:pPr algn="ctr"/>
          <a:r>
            <a:rPr lang="es-MX" sz="1100" dirty="0" smtClean="0"/>
            <a:t>Mujeres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0.71664</cdr:x>
      <cdr:y>0.07466</cdr:y>
    </cdr:from>
    <cdr:to>
      <cdr:x>0.80417</cdr:x>
      <cdr:y>0.13629</cdr:y>
    </cdr:to>
    <cdr:sp macro="" textlink="">
      <cdr:nvSpPr>
        <cdr:cNvPr id="16" name="CuadroTexto 1"/>
        <cdr:cNvSpPr txBox="1"/>
      </cdr:nvSpPr>
      <cdr:spPr>
        <a:xfrm xmlns:a="http://schemas.openxmlformats.org/drawingml/2006/main">
          <a:off x="7535900" y="367060"/>
          <a:ext cx="920430" cy="30295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156 </a:t>
          </a:r>
          <a:r>
            <a:rPr lang="es-MX" sz="1100" dirty="0"/>
            <a:t>Mujeres</a:t>
          </a:r>
        </a:p>
      </cdr:txBody>
    </cdr:sp>
  </cdr:relSizeAnchor>
  <cdr:relSizeAnchor xmlns:cdr="http://schemas.openxmlformats.org/drawingml/2006/chartDrawing">
    <cdr:from>
      <cdr:x>0.79741</cdr:x>
      <cdr:y>0.42628</cdr:y>
    </cdr:from>
    <cdr:to>
      <cdr:x>0.8629</cdr:x>
      <cdr:y>0.51557</cdr:y>
    </cdr:to>
    <cdr:sp macro="" textlink="">
      <cdr:nvSpPr>
        <cdr:cNvPr id="17" name="CuadroTexto 1"/>
        <cdr:cNvSpPr txBox="1"/>
      </cdr:nvSpPr>
      <cdr:spPr>
        <a:xfrm xmlns:a="http://schemas.openxmlformats.org/drawingml/2006/main">
          <a:off x="8385251" y="2095652"/>
          <a:ext cx="688708" cy="438919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66 </a:t>
          </a:r>
          <a:r>
            <a:rPr lang="es-MX" sz="1100" dirty="0"/>
            <a:t>Mujeres</a:t>
          </a:r>
        </a:p>
      </cdr:txBody>
    </cdr:sp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0.05063</cdr:x>
      <cdr:y>0.02687</cdr:y>
    </cdr:from>
    <cdr:to>
      <cdr:x>0.13932</cdr:x>
      <cdr:y>0.16281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556133" y="116906"/>
          <a:ext cx="974130" cy="59155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sz="1400" dirty="0" smtClean="0"/>
            <a:t>101 Mujeres</a:t>
          </a:r>
        </a:p>
      </cdr:txBody>
    </cdr:sp>
  </cdr:relSizeAnchor>
  <cdr:relSizeAnchor xmlns:cdr="http://schemas.openxmlformats.org/drawingml/2006/chartDrawing">
    <cdr:from>
      <cdr:x>0.16327</cdr:x>
      <cdr:y>0.30516</cdr:y>
    </cdr:from>
    <cdr:to>
      <cdr:x>0.24068</cdr:x>
      <cdr:y>0.41957</cdr:y>
    </cdr:to>
    <cdr:sp macro="" textlink="">
      <cdr:nvSpPr>
        <cdr:cNvPr id="3" name="CuadroTexto 1"/>
        <cdr:cNvSpPr txBox="1"/>
      </cdr:nvSpPr>
      <cdr:spPr>
        <a:xfrm xmlns:a="http://schemas.openxmlformats.org/drawingml/2006/main">
          <a:off x="1793309" y="1327838"/>
          <a:ext cx="850222" cy="497837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400" dirty="0" smtClean="0"/>
            <a:t>66 Mujeres </a:t>
          </a:r>
          <a:endParaRPr lang="es-MX" sz="1400" dirty="0"/>
        </a:p>
      </cdr:txBody>
    </cdr:sp>
  </cdr:relSizeAnchor>
  <cdr:relSizeAnchor xmlns:cdr="http://schemas.openxmlformats.org/drawingml/2006/chartDrawing">
    <cdr:from>
      <cdr:x>0.26933</cdr:x>
      <cdr:y>0.34221</cdr:y>
    </cdr:from>
    <cdr:to>
      <cdr:x>0.34316</cdr:x>
      <cdr:y>0.45729</cdr:y>
    </cdr:to>
    <cdr:sp macro="" textlink="">
      <cdr:nvSpPr>
        <cdr:cNvPr id="4" name="CuadroTexto 1"/>
        <cdr:cNvSpPr txBox="1"/>
      </cdr:nvSpPr>
      <cdr:spPr>
        <a:xfrm xmlns:a="http://schemas.openxmlformats.org/drawingml/2006/main">
          <a:off x="2958229" y="1489075"/>
          <a:ext cx="810910" cy="50075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400" dirty="0" smtClean="0"/>
            <a:t>60</a:t>
          </a:r>
        </a:p>
        <a:p xmlns:a="http://schemas.openxmlformats.org/drawingml/2006/main">
          <a:pPr algn="ctr"/>
          <a:r>
            <a:rPr lang="es-MX" sz="1400" dirty="0" smtClean="0"/>
            <a:t>Mujeres</a:t>
          </a:r>
          <a:endParaRPr lang="es-MX" sz="1400" dirty="0"/>
        </a:p>
      </cdr:txBody>
    </cdr:sp>
  </cdr:relSizeAnchor>
  <cdr:relSizeAnchor xmlns:cdr="http://schemas.openxmlformats.org/drawingml/2006/chartDrawing">
    <cdr:from>
      <cdr:x>0.37015</cdr:x>
      <cdr:y>0.38373</cdr:y>
    </cdr:from>
    <cdr:to>
      <cdr:x>0.44689</cdr:x>
      <cdr:y>0.50131</cdr:y>
    </cdr:to>
    <cdr:sp macro="" textlink="">
      <cdr:nvSpPr>
        <cdr:cNvPr id="5" name="CuadroTexto 1"/>
        <cdr:cNvSpPr txBox="1"/>
      </cdr:nvSpPr>
      <cdr:spPr>
        <a:xfrm xmlns:a="http://schemas.openxmlformats.org/drawingml/2006/main">
          <a:off x="4065598" y="1669747"/>
          <a:ext cx="842888" cy="51163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400" dirty="0" smtClean="0"/>
            <a:t>53</a:t>
          </a:r>
        </a:p>
        <a:p xmlns:a="http://schemas.openxmlformats.org/drawingml/2006/main">
          <a:pPr algn="ctr"/>
          <a:r>
            <a:rPr lang="es-MX" sz="1400" dirty="0" smtClean="0"/>
            <a:t>Mujeres</a:t>
          </a:r>
          <a:endParaRPr lang="es-MX" sz="1400" dirty="0"/>
        </a:p>
      </cdr:txBody>
    </cdr:sp>
  </cdr:relSizeAnchor>
  <cdr:relSizeAnchor xmlns:cdr="http://schemas.openxmlformats.org/drawingml/2006/chartDrawing">
    <cdr:from>
      <cdr:x>0.9034</cdr:x>
      <cdr:y>0.31091</cdr:y>
    </cdr:from>
    <cdr:to>
      <cdr:x>0.97588</cdr:x>
      <cdr:y>0.42348</cdr:y>
    </cdr:to>
    <cdr:sp macro="" textlink="">
      <cdr:nvSpPr>
        <cdr:cNvPr id="6" name="CuadroTexto 1"/>
        <cdr:cNvSpPr txBox="1"/>
      </cdr:nvSpPr>
      <cdr:spPr>
        <a:xfrm xmlns:a="http://schemas.openxmlformats.org/drawingml/2006/main">
          <a:off x="9922700" y="1352860"/>
          <a:ext cx="796046" cy="48983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400" dirty="0" smtClean="0"/>
            <a:t>66</a:t>
          </a:r>
        </a:p>
        <a:p xmlns:a="http://schemas.openxmlformats.org/drawingml/2006/main">
          <a:pPr algn="ctr"/>
          <a:r>
            <a:rPr lang="es-MX" sz="1400" dirty="0" smtClean="0"/>
            <a:t>Mujeres</a:t>
          </a:r>
          <a:endParaRPr lang="es-MX" sz="1400" dirty="0"/>
        </a:p>
      </cdr:txBody>
    </cdr:sp>
  </cdr:relSizeAnchor>
  <cdr:relSizeAnchor xmlns:cdr="http://schemas.openxmlformats.org/drawingml/2006/chartDrawing">
    <cdr:from>
      <cdr:x>0.79278</cdr:x>
      <cdr:y>0.66621</cdr:y>
    </cdr:from>
    <cdr:to>
      <cdr:x>0.86506</cdr:x>
      <cdr:y>0.77506</cdr:y>
    </cdr:to>
    <cdr:sp macro="" textlink="">
      <cdr:nvSpPr>
        <cdr:cNvPr id="7" name="CuadroTexto 1"/>
        <cdr:cNvSpPr txBox="1"/>
      </cdr:nvSpPr>
      <cdr:spPr>
        <a:xfrm xmlns:a="http://schemas.openxmlformats.org/drawingml/2006/main">
          <a:off x="8707676" y="2898918"/>
          <a:ext cx="793844" cy="473644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400" dirty="0" smtClean="0"/>
            <a:t>18</a:t>
          </a:r>
        </a:p>
        <a:p xmlns:a="http://schemas.openxmlformats.org/drawingml/2006/main">
          <a:pPr algn="ctr"/>
          <a:r>
            <a:rPr lang="es-MX" sz="1400" dirty="0" smtClean="0"/>
            <a:t>Mujeres</a:t>
          </a:r>
          <a:endParaRPr lang="es-MX" sz="1400" dirty="0"/>
        </a:p>
      </cdr:txBody>
    </cdr:sp>
  </cdr:relSizeAnchor>
  <cdr:relSizeAnchor xmlns:cdr="http://schemas.openxmlformats.org/drawingml/2006/chartDrawing">
    <cdr:from>
      <cdr:x>0.69014</cdr:x>
      <cdr:y>0.23336</cdr:y>
    </cdr:from>
    <cdr:to>
      <cdr:x>0.76552</cdr:x>
      <cdr:y>0.34221</cdr:y>
    </cdr:to>
    <cdr:sp macro="" textlink="">
      <cdr:nvSpPr>
        <cdr:cNvPr id="8" name="CuadroTexto 1"/>
        <cdr:cNvSpPr txBox="1"/>
      </cdr:nvSpPr>
      <cdr:spPr>
        <a:xfrm xmlns:a="http://schemas.openxmlformats.org/drawingml/2006/main">
          <a:off x="7580332" y="1015431"/>
          <a:ext cx="827875" cy="473644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400" dirty="0" smtClean="0"/>
            <a:t>77</a:t>
          </a:r>
        </a:p>
        <a:p xmlns:a="http://schemas.openxmlformats.org/drawingml/2006/main">
          <a:pPr algn="ctr"/>
          <a:r>
            <a:rPr lang="es-MX" sz="1400" dirty="0" smtClean="0"/>
            <a:t>Mujeres</a:t>
          </a:r>
          <a:endParaRPr lang="es-MX" sz="1400" dirty="0"/>
        </a:p>
      </cdr:txBody>
    </cdr:sp>
  </cdr:relSizeAnchor>
  <cdr:relSizeAnchor xmlns:cdr="http://schemas.openxmlformats.org/drawingml/2006/chartDrawing">
    <cdr:from>
      <cdr:x>0.58352</cdr:x>
      <cdr:y>0.23625</cdr:y>
    </cdr:from>
    <cdr:to>
      <cdr:x>0.65822</cdr:x>
      <cdr:y>0.34221</cdr:y>
    </cdr:to>
    <cdr:sp macro="" textlink="">
      <cdr:nvSpPr>
        <cdr:cNvPr id="9" name="CuadroTexto 1"/>
        <cdr:cNvSpPr txBox="1"/>
      </cdr:nvSpPr>
      <cdr:spPr>
        <a:xfrm xmlns:a="http://schemas.openxmlformats.org/drawingml/2006/main">
          <a:off x="6409211" y="1028007"/>
          <a:ext cx="820502" cy="46106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400" dirty="0" smtClean="0"/>
            <a:t>77</a:t>
          </a:r>
        </a:p>
        <a:p xmlns:a="http://schemas.openxmlformats.org/drawingml/2006/main">
          <a:pPr algn="ctr"/>
          <a:r>
            <a:rPr lang="es-MX" sz="1400" dirty="0" smtClean="0"/>
            <a:t>Mujeres</a:t>
          </a:r>
          <a:endParaRPr lang="es-MX" sz="1400" dirty="0"/>
        </a:p>
      </cdr:txBody>
    </cdr:sp>
  </cdr:relSizeAnchor>
  <cdr:relSizeAnchor xmlns:cdr="http://schemas.openxmlformats.org/drawingml/2006/chartDrawing">
    <cdr:from>
      <cdr:x>0.4767</cdr:x>
      <cdr:y>0.23795</cdr:y>
    </cdr:from>
    <cdr:to>
      <cdr:x>0.55329</cdr:x>
      <cdr:y>0.34221</cdr:y>
    </cdr:to>
    <cdr:sp macro="" textlink="">
      <cdr:nvSpPr>
        <cdr:cNvPr id="10" name="CuadroTexto 1"/>
        <cdr:cNvSpPr txBox="1"/>
      </cdr:nvSpPr>
      <cdr:spPr>
        <a:xfrm xmlns:a="http://schemas.openxmlformats.org/drawingml/2006/main">
          <a:off x="5235932" y="1035405"/>
          <a:ext cx="841278" cy="45367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400" dirty="0" smtClean="0"/>
            <a:t>76</a:t>
          </a:r>
        </a:p>
        <a:p xmlns:a="http://schemas.openxmlformats.org/drawingml/2006/main">
          <a:pPr algn="ctr"/>
          <a:r>
            <a:rPr lang="es-MX" sz="1400" dirty="0" smtClean="0"/>
            <a:t>Mujeres</a:t>
          </a:r>
          <a:endParaRPr lang="es-MX" sz="1400" dirty="0"/>
        </a:p>
      </cdr:txBody>
    </cdr:sp>
  </cdr:relSizeAnchor>
</c:userShapes>
</file>

<file path=ppt/drawings/drawing18.xml><?xml version="1.0" encoding="utf-8"?>
<c:userShapes xmlns:c="http://schemas.openxmlformats.org/drawingml/2006/chart">
  <cdr:relSizeAnchor xmlns:cdr="http://schemas.openxmlformats.org/drawingml/2006/chartDrawing">
    <cdr:from>
      <cdr:x>0.22946</cdr:x>
      <cdr:y>0.64417</cdr:y>
    </cdr:from>
    <cdr:to>
      <cdr:x>0.3354</cdr:x>
      <cdr:y>0.72732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2412949" y="2802992"/>
          <a:ext cx="1114022" cy="361813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sz="1400" dirty="0" smtClean="0"/>
            <a:t>113 Mujeres</a:t>
          </a:r>
          <a:endParaRPr lang="es-MX" sz="1400" dirty="0"/>
        </a:p>
      </cdr:txBody>
    </cdr:sp>
  </cdr:relSizeAnchor>
  <cdr:relSizeAnchor xmlns:cdr="http://schemas.openxmlformats.org/drawingml/2006/chartDrawing">
    <cdr:from>
      <cdr:x>0.69273</cdr:x>
      <cdr:y>0.09935</cdr:y>
    </cdr:from>
    <cdr:to>
      <cdr:x>0.79735</cdr:x>
      <cdr:y>0.18279</cdr:y>
    </cdr:to>
    <cdr:sp macro="" textlink="">
      <cdr:nvSpPr>
        <cdr:cNvPr id="10" name="CuadroTexto 1"/>
        <cdr:cNvSpPr txBox="1"/>
      </cdr:nvSpPr>
      <cdr:spPr>
        <a:xfrm xmlns:a="http://schemas.openxmlformats.org/drawingml/2006/main">
          <a:off x="7284442" y="432323"/>
          <a:ext cx="1100142" cy="36307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400" dirty="0" smtClean="0"/>
            <a:t>480 Mujeres</a:t>
          </a:r>
          <a:endParaRPr lang="es-MX" sz="1400" dirty="0"/>
        </a:p>
      </cdr:txBody>
    </cdr:sp>
  </cdr:relSizeAnchor>
</c:userShapes>
</file>

<file path=ppt/drawings/drawing19.xml><?xml version="1.0" encoding="utf-8"?>
<c:userShapes xmlns:c="http://schemas.openxmlformats.org/drawingml/2006/chart">
  <cdr:relSizeAnchor xmlns:cdr="http://schemas.openxmlformats.org/drawingml/2006/chartDrawing">
    <cdr:from>
      <cdr:x>0.1559</cdr:x>
      <cdr:y>0</cdr:y>
    </cdr:from>
    <cdr:to>
      <cdr:x>0.247</cdr:x>
      <cdr:y>0.13322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1639382" y="0"/>
          <a:ext cx="957971" cy="54864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sz="1400" dirty="0" smtClean="0"/>
            <a:t>265</a:t>
          </a:r>
        </a:p>
        <a:p xmlns:a="http://schemas.openxmlformats.org/drawingml/2006/main">
          <a:pPr algn="ctr"/>
          <a:r>
            <a:rPr lang="es-MX" sz="1400" dirty="0" smtClean="0"/>
            <a:t>Mujeres</a:t>
          </a:r>
          <a:endParaRPr lang="es-MX" sz="1400" dirty="0"/>
        </a:p>
      </cdr:txBody>
    </cdr:sp>
  </cdr:relSizeAnchor>
  <cdr:relSizeAnchor xmlns:cdr="http://schemas.openxmlformats.org/drawingml/2006/chartDrawing">
    <cdr:from>
      <cdr:x>0.78188</cdr:x>
      <cdr:y>0.55611</cdr:y>
    </cdr:from>
    <cdr:to>
      <cdr:x>0.87816</cdr:x>
      <cdr:y>0.64617</cdr:y>
    </cdr:to>
    <cdr:sp macro="" textlink="">
      <cdr:nvSpPr>
        <cdr:cNvPr id="6" name="CuadroTexto 1"/>
        <cdr:cNvSpPr txBox="1"/>
      </cdr:nvSpPr>
      <cdr:spPr>
        <a:xfrm xmlns:a="http://schemas.openxmlformats.org/drawingml/2006/main" rot="10800000" flipH="1" flipV="1">
          <a:off x="8221962" y="2419823"/>
          <a:ext cx="1012442" cy="39188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400" dirty="0" smtClean="0"/>
            <a:t>71 Mujeres</a:t>
          </a:r>
          <a:endParaRPr lang="es-MX" sz="1400" dirty="0"/>
        </a:p>
      </cdr:txBody>
    </cdr:sp>
  </cdr:relSizeAnchor>
  <cdr:relSizeAnchor xmlns:cdr="http://schemas.openxmlformats.org/drawingml/2006/chartDrawing">
    <cdr:from>
      <cdr:x>0.47598</cdr:x>
      <cdr:y>0</cdr:y>
    </cdr:from>
    <cdr:to>
      <cdr:x>0.55983</cdr:x>
      <cdr:y>0.10751</cdr:y>
    </cdr:to>
    <cdr:sp macro="" textlink="">
      <cdr:nvSpPr>
        <cdr:cNvPr id="10" name="CuadroTexto 1"/>
        <cdr:cNvSpPr txBox="1"/>
      </cdr:nvSpPr>
      <cdr:spPr>
        <a:xfrm xmlns:a="http://schemas.openxmlformats.org/drawingml/2006/main">
          <a:off x="5005191" y="0"/>
          <a:ext cx="881733" cy="46781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400" dirty="0" smtClean="0"/>
            <a:t>257 Mujeres 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0.07908</cdr:x>
      <cdr:y>0.12571</cdr:y>
    </cdr:from>
    <cdr:to>
      <cdr:x>0.14389</cdr:x>
      <cdr:y>0.17362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831538" y="546999"/>
          <a:ext cx="681575" cy="2084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MX" sz="1100" dirty="0" smtClean="0"/>
            <a:t> </a:t>
          </a:r>
          <a:r>
            <a:rPr lang="es-MX" dirty="0" smtClean="0"/>
            <a:t>1,648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0.05776</cdr:x>
      <cdr:y>0.53378</cdr:y>
    </cdr:from>
    <cdr:to>
      <cdr:x>0.10496</cdr:x>
      <cdr:y>0.59466</cdr:y>
    </cdr:to>
    <cdr:sp macro="" textlink="">
      <cdr:nvSpPr>
        <cdr:cNvPr id="3" name="CuadroTexto 1"/>
        <cdr:cNvSpPr txBox="1"/>
      </cdr:nvSpPr>
      <cdr:spPr>
        <a:xfrm xmlns:a="http://schemas.openxmlformats.org/drawingml/2006/main">
          <a:off x="607392" y="2322642"/>
          <a:ext cx="496336" cy="2649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dirty="0" smtClean="0"/>
            <a:t>553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0.18668</cdr:x>
      <cdr:y>0.6868</cdr:y>
    </cdr:from>
    <cdr:to>
      <cdr:x>0.22636</cdr:x>
      <cdr:y>0.74767</cdr:y>
    </cdr:to>
    <cdr:sp macro="" textlink="">
      <cdr:nvSpPr>
        <cdr:cNvPr id="4" name="CuadroTexto 1"/>
        <cdr:cNvSpPr txBox="1"/>
      </cdr:nvSpPr>
      <cdr:spPr>
        <a:xfrm xmlns:a="http://schemas.openxmlformats.org/drawingml/2006/main">
          <a:off x="1963047" y="2988518"/>
          <a:ext cx="417259" cy="2648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dirty="0" smtClean="0"/>
            <a:t>97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0.15209</cdr:x>
      <cdr:y>0.6851</cdr:y>
    </cdr:from>
    <cdr:to>
      <cdr:x>0.19177</cdr:x>
      <cdr:y>0.74597</cdr:y>
    </cdr:to>
    <cdr:sp macro="" textlink="">
      <cdr:nvSpPr>
        <cdr:cNvPr id="5" name="CuadroTexto 1"/>
        <cdr:cNvSpPr txBox="1"/>
      </cdr:nvSpPr>
      <cdr:spPr>
        <a:xfrm xmlns:a="http://schemas.openxmlformats.org/drawingml/2006/main">
          <a:off x="1599294" y="2981112"/>
          <a:ext cx="417259" cy="2648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dirty="0" smtClean="0"/>
            <a:t>121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0.2767</cdr:x>
      <cdr:y>0.64803</cdr:y>
    </cdr:from>
    <cdr:to>
      <cdr:x>0.31604</cdr:x>
      <cdr:y>0.70557</cdr:y>
    </cdr:to>
    <cdr:sp macro="" textlink="">
      <cdr:nvSpPr>
        <cdr:cNvPr id="6" name="CuadroTexto 1"/>
        <cdr:cNvSpPr txBox="1"/>
      </cdr:nvSpPr>
      <cdr:spPr>
        <a:xfrm xmlns:a="http://schemas.openxmlformats.org/drawingml/2006/main">
          <a:off x="2909617" y="2819778"/>
          <a:ext cx="413684" cy="2503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dirty="0" smtClean="0"/>
            <a:t>240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0.2443</cdr:x>
      <cdr:y>0.64693</cdr:y>
    </cdr:from>
    <cdr:to>
      <cdr:x>0.28763</cdr:x>
      <cdr:y>0.70447</cdr:y>
    </cdr:to>
    <cdr:sp macro="" textlink="">
      <cdr:nvSpPr>
        <cdr:cNvPr id="7" name="CuadroTexto 1"/>
        <cdr:cNvSpPr txBox="1"/>
      </cdr:nvSpPr>
      <cdr:spPr>
        <a:xfrm xmlns:a="http://schemas.openxmlformats.org/drawingml/2006/main">
          <a:off x="2568990" y="2815021"/>
          <a:ext cx="455641" cy="2503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100" dirty="0" smtClean="0"/>
            <a:t>218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0.36653</cdr:x>
      <cdr:y>0.50668</cdr:y>
    </cdr:from>
    <cdr:to>
      <cdr:x>0.40987</cdr:x>
      <cdr:y>0.56422</cdr:y>
    </cdr:to>
    <cdr:sp macro="" textlink="">
      <cdr:nvSpPr>
        <cdr:cNvPr id="8" name="CuadroTexto 1"/>
        <cdr:cNvSpPr txBox="1"/>
      </cdr:nvSpPr>
      <cdr:spPr>
        <a:xfrm xmlns:a="http://schemas.openxmlformats.org/drawingml/2006/main">
          <a:off x="3854286" y="2204721"/>
          <a:ext cx="455746" cy="2503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100" dirty="0" smtClean="0"/>
            <a:t>593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0.3354</cdr:x>
      <cdr:y>0.50668</cdr:y>
    </cdr:from>
    <cdr:to>
      <cdr:x>0.37873</cdr:x>
      <cdr:y>0.56422</cdr:y>
    </cdr:to>
    <cdr:sp macro="" textlink="">
      <cdr:nvSpPr>
        <cdr:cNvPr id="9" name="CuadroTexto 1"/>
        <cdr:cNvSpPr txBox="1"/>
      </cdr:nvSpPr>
      <cdr:spPr>
        <a:xfrm xmlns:a="http://schemas.openxmlformats.org/drawingml/2006/main">
          <a:off x="3526971" y="2204721"/>
          <a:ext cx="455641" cy="2503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100" dirty="0" smtClean="0"/>
            <a:t>566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0.46296</cdr:x>
      <cdr:y>0.67301</cdr:y>
    </cdr:from>
    <cdr:to>
      <cdr:x>0.50629</cdr:x>
      <cdr:y>0.73055</cdr:y>
    </cdr:to>
    <cdr:sp macro="" textlink="">
      <cdr:nvSpPr>
        <cdr:cNvPr id="10" name="CuadroTexto 1"/>
        <cdr:cNvSpPr txBox="1"/>
      </cdr:nvSpPr>
      <cdr:spPr>
        <a:xfrm xmlns:a="http://schemas.openxmlformats.org/drawingml/2006/main">
          <a:off x="4868264" y="2928514"/>
          <a:ext cx="455641" cy="2503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dirty="0" smtClean="0"/>
            <a:t>159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0.43051</cdr:x>
      <cdr:y>0.66877</cdr:y>
    </cdr:from>
    <cdr:to>
      <cdr:x>0.47385</cdr:x>
      <cdr:y>0.7263</cdr:y>
    </cdr:to>
    <cdr:sp macro="" textlink="">
      <cdr:nvSpPr>
        <cdr:cNvPr id="11" name="CuadroTexto 1"/>
        <cdr:cNvSpPr txBox="1"/>
      </cdr:nvSpPr>
      <cdr:spPr>
        <a:xfrm xmlns:a="http://schemas.openxmlformats.org/drawingml/2006/main">
          <a:off x="4527110" y="2910060"/>
          <a:ext cx="455746" cy="2503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100" dirty="0" smtClean="0"/>
            <a:t>203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0.55651</cdr:x>
      <cdr:y>0.43103</cdr:y>
    </cdr:from>
    <cdr:to>
      <cdr:x>0.59589</cdr:x>
      <cdr:y>0.48856</cdr:y>
    </cdr:to>
    <cdr:sp macro="" textlink="">
      <cdr:nvSpPr>
        <cdr:cNvPr id="12" name="CuadroTexto 1"/>
        <cdr:cNvSpPr txBox="1"/>
      </cdr:nvSpPr>
      <cdr:spPr>
        <a:xfrm xmlns:a="http://schemas.openxmlformats.org/drawingml/2006/main">
          <a:off x="5852054" y="1875572"/>
          <a:ext cx="414104" cy="2503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dirty="0" smtClean="0"/>
            <a:t>826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0.5281</cdr:x>
      <cdr:y>0.34221</cdr:y>
    </cdr:from>
    <cdr:to>
      <cdr:x>0.57841</cdr:x>
      <cdr:y>0.39975</cdr:y>
    </cdr:to>
    <cdr:sp macro="" textlink="">
      <cdr:nvSpPr>
        <cdr:cNvPr id="13" name="CuadroTexto 1"/>
        <cdr:cNvSpPr txBox="1"/>
      </cdr:nvSpPr>
      <cdr:spPr>
        <a:xfrm xmlns:a="http://schemas.openxmlformats.org/drawingml/2006/main">
          <a:off x="5553314" y="1489075"/>
          <a:ext cx="529039" cy="2503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100" dirty="0" smtClean="0"/>
            <a:t>1,027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0.61472</cdr:x>
      <cdr:y>0.68991</cdr:y>
    </cdr:from>
    <cdr:to>
      <cdr:x>0.66023</cdr:x>
      <cdr:y>0.74745</cdr:y>
    </cdr:to>
    <cdr:sp macro="" textlink="">
      <cdr:nvSpPr>
        <cdr:cNvPr id="14" name="CuadroTexto 1"/>
        <cdr:cNvSpPr txBox="1"/>
      </cdr:nvSpPr>
      <cdr:spPr>
        <a:xfrm xmlns:a="http://schemas.openxmlformats.org/drawingml/2006/main">
          <a:off x="6464136" y="3002040"/>
          <a:ext cx="478565" cy="2503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100" dirty="0" smtClean="0"/>
            <a:t> </a:t>
          </a:r>
          <a:r>
            <a:rPr lang="es-MX" dirty="0" smtClean="0"/>
            <a:t>95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0.65075</cdr:x>
      <cdr:y>0.65978</cdr:y>
    </cdr:from>
    <cdr:to>
      <cdr:x>0.69408</cdr:x>
      <cdr:y>0.71732</cdr:y>
    </cdr:to>
    <cdr:sp macro="" textlink="">
      <cdr:nvSpPr>
        <cdr:cNvPr id="15" name="CuadroTexto 1"/>
        <cdr:cNvSpPr txBox="1"/>
      </cdr:nvSpPr>
      <cdr:spPr>
        <a:xfrm xmlns:a="http://schemas.openxmlformats.org/drawingml/2006/main">
          <a:off x="6843030" y="2870943"/>
          <a:ext cx="455641" cy="2503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dirty="0" smtClean="0"/>
            <a:t>193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0.83251</cdr:x>
      <cdr:y>0.70587</cdr:y>
    </cdr:from>
    <cdr:to>
      <cdr:x>0.88282</cdr:x>
      <cdr:y>0.76341</cdr:y>
    </cdr:to>
    <cdr:sp macro="" textlink="">
      <cdr:nvSpPr>
        <cdr:cNvPr id="16" name="CuadroTexto 1"/>
        <cdr:cNvSpPr txBox="1"/>
      </cdr:nvSpPr>
      <cdr:spPr>
        <a:xfrm xmlns:a="http://schemas.openxmlformats.org/drawingml/2006/main">
          <a:off x="8754347" y="3071478"/>
          <a:ext cx="529040" cy="2503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dirty="0"/>
            <a:t> </a:t>
          </a:r>
          <a:r>
            <a:rPr lang="es-MX" dirty="0" smtClean="0"/>
            <a:t>32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0.70851</cdr:x>
      <cdr:y>0.20113</cdr:y>
    </cdr:from>
    <cdr:to>
      <cdr:x>0.75882</cdr:x>
      <cdr:y>0.25867</cdr:y>
    </cdr:to>
    <cdr:sp macro="" textlink="">
      <cdr:nvSpPr>
        <cdr:cNvPr id="17" name="CuadroTexto 1"/>
        <cdr:cNvSpPr txBox="1"/>
      </cdr:nvSpPr>
      <cdr:spPr>
        <a:xfrm xmlns:a="http://schemas.openxmlformats.org/drawingml/2006/main">
          <a:off x="7450416" y="875203"/>
          <a:ext cx="529039" cy="2503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100" dirty="0" smtClean="0"/>
            <a:t>1,444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0.73819</cdr:x>
      <cdr:y>0.34221</cdr:y>
    </cdr:from>
    <cdr:to>
      <cdr:x>0.7885</cdr:x>
      <cdr:y>0.39975</cdr:y>
    </cdr:to>
    <cdr:sp macro="" textlink="">
      <cdr:nvSpPr>
        <cdr:cNvPr id="18" name="CuadroTexto 1"/>
        <cdr:cNvSpPr txBox="1"/>
      </cdr:nvSpPr>
      <cdr:spPr>
        <a:xfrm xmlns:a="http://schemas.openxmlformats.org/drawingml/2006/main">
          <a:off x="7762474" y="1489075"/>
          <a:ext cx="529039" cy="2503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100" dirty="0" smtClean="0"/>
            <a:t>1,041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0.92016</cdr:x>
      <cdr:y>0.66084</cdr:y>
    </cdr:from>
    <cdr:to>
      <cdr:x>0.97047</cdr:x>
      <cdr:y>0.71838</cdr:y>
    </cdr:to>
    <cdr:sp macro="" textlink="">
      <cdr:nvSpPr>
        <cdr:cNvPr id="19" name="CuadroTexto 1"/>
        <cdr:cNvSpPr txBox="1"/>
      </cdr:nvSpPr>
      <cdr:spPr>
        <a:xfrm xmlns:a="http://schemas.openxmlformats.org/drawingml/2006/main">
          <a:off x="9676005" y="2875536"/>
          <a:ext cx="529040" cy="2503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dirty="0"/>
            <a:t> </a:t>
          </a:r>
          <a:r>
            <a:rPr lang="es-MX" dirty="0" smtClean="0"/>
            <a:t> 194</a:t>
          </a:r>
          <a:endParaRPr lang="es-MX" sz="1100" dirty="0"/>
        </a:p>
      </cdr:txBody>
    </cdr:sp>
  </cdr:relSizeAnchor>
</c:userShapes>
</file>

<file path=ppt/drawings/drawing20.xml><?xml version="1.0" encoding="utf-8"?>
<c:userShapes xmlns:c="http://schemas.openxmlformats.org/drawingml/2006/chart">
  <cdr:relSizeAnchor xmlns:cdr="http://schemas.openxmlformats.org/drawingml/2006/chartDrawing">
    <cdr:from>
      <cdr:x>0.47668</cdr:x>
      <cdr:y>0.65082</cdr:y>
    </cdr:from>
    <cdr:to>
      <cdr:x>0.56095</cdr:x>
      <cdr:y>0.71891</cdr:y>
    </cdr:to>
    <cdr:sp macro="" textlink="">
      <cdr:nvSpPr>
        <cdr:cNvPr id="3" name="CuadroTexto 1"/>
        <cdr:cNvSpPr txBox="1"/>
      </cdr:nvSpPr>
      <cdr:spPr>
        <a:xfrm xmlns:a="http://schemas.openxmlformats.org/drawingml/2006/main">
          <a:off x="5012529" y="3118689"/>
          <a:ext cx="886150" cy="32628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27</a:t>
          </a:r>
          <a:r>
            <a:rPr lang="es-MX" sz="1100" dirty="0" smtClean="0"/>
            <a:t> </a:t>
          </a:r>
          <a:r>
            <a:rPr lang="es-MX" sz="1100" dirty="0"/>
            <a:t>Mujeres</a:t>
          </a:r>
        </a:p>
      </cdr:txBody>
    </cdr:sp>
  </cdr:relSizeAnchor>
  <cdr:relSizeAnchor xmlns:cdr="http://schemas.openxmlformats.org/drawingml/2006/chartDrawing">
    <cdr:from>
      <cdr:x>0.66326</cdr:x>
      <cdr:y>0.61991</cdr:y>
    </cdr:from>
    <cdr:to>
      <cdr:x>0.7437</cdr:x>
      <cdr:y>0.67984</cdr:y>
    </cdr:to>
    <cdr:sp macro="" textlink="">
      <cdr:nvSpPr>
        <cdr:cNvPr id="5" name="CuadroTexto 4"/>
        <cdr:cNvSpPr txBox="1"/>
      </cdr:nvSpPr>
      <cdr:spPr>
        <a:xfrm xmlns:a="http://schemas.openxmlformats.org/drawingml/2006/main">
          <a:off x="6974577" y="2970543"/>
          <a:ext cx="845875" cy="287179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dirty="0" smtClean="0"/>
            <a:t>32 </a:t>
          </a:r>
          <a:r>
            <a:rPr lang="es-MX" sz="1100" dirty="0"/>
            <a:t>Mujeres</a:t>
          </a:r>
        </a:p>
      </cdr:txBody>
    </cdr:sp>
  </cdr:relSizeAnchor>
  <cdr:relSizeAnchor xmlns:cdr="http://schemas.openxmlformats.org/drawingml/2006/chartDrawing">
    <cdr:from>
      <cdr:x>0.84996</cdr:x>
      <cdr:y>0.66278</cdr:y>
    </cdr:from>
    <cdr:to>
      <cdr:x>0.93049</cdr:x>
      <cdr:y>0.71149</cdr:y>
    </cdr:to>
    <cdr:sp macro="" textlink="">
      <cdr:nvSpPr>
        <cdr:cNvPr id="6" name="CuadroTexto 5"/>
        <cdr:cNvSpPr txBox="1"/>
      </cdr:nvSpPr>
      <cdr:spPr>
        <a:xfrm xmlns:a="http://schemas.openxmlformats.org/drawingml/2006/main">
          <a:off x="8937839" y="3175993"/>
          <a:ext cx="846822" cy="23341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dirty="0" smtClean="0"/>
            <a:t>24 </a:t>
          </a:r>
          <a:r>
            <a:rPr lang="es-MX" sz="1100" dirty="0"/>
            <a:t>Mujeres</a:t>
          </a:r>
        </a:p>
      </cdr:txBody>
    </cdr:sp>
  </cdr:relSizeAnchor>
  <cdr:relSizeAnchor xmlns:cdr="http://schemas.openxmlformats.org/drawingml/2006/chartDrawing">
    <cdr:from>
      <cdr:x>0.28681</cdr:x>
      <cdr:y>0.34704</cdr:y>
    </cdr:from>
    <cdr:to>
      <cdr:x>0.36914</cdr:x>
      <cdr:y>0.42654</cdr:y>
    </cdr:to>
    <cdr:sp macro="" textlink="">
      <cdr:nvSpPr>
        <cdr:cNvPr id="7" name="CuadroTexto 1"/>
        <cdr:cNvSpPr txBox="1"/>
      </cdr:nvSpPr>
      <cdr:spPr>
        <a:xfrm xmlns:a="http://schemas.openxmlformats.org/drawingml/2006/main">
          <a:off x="3016018" y="1662993"/>
          <a:ext cx="865700" cy="38096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65 </a:t>
          </a:r>
          <a:r>
            <a:rPr lang="es-MX" sz="1100" dirty="0" smtClean="0"/>
            <a:t>Mujeres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0.09895</cdr:x>
      <cdr:y>0.10664</cdr:y>
    </cdr:from>
    <cdr:to>
      <cdr:x>0.18244</cdr:x>
      <cdr:y>0.1824</cdr:y>
    </cdr:to>
    <cdr:sp macro="" textlink="">
      <cdr:nvSpPr>
        <cdr:cNvPr id="8" name="CuadroTexto 1"/>
        <cdr:cNvSpPr txBox="1"/>
      </cdr:nvSpPr>
      <cdr:spPr>
        <a:xfrm xmlns:a="http://schemas.openxmlformats.org/drawingml/2006/main">
          <a:off x="1040520" y="510987"/>
          <a:ext cx="877928" cy="36307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103 Mujeres</a:t>
          </a:r>
          <a:endParaRPr lang="es-MX" sz="1100" dirty="0"/>
        </a:p>
      </cdr:txBody>
    </cdr:sp>
  </cdr:relSizeAnchor>
</c:userShapes>
</file>

<file path=ppt/drawings/drawing21.xml><?xml version="1.0" encoding="utf-8"?>
<c:userShapes xmlns:c="http://schemas.openxmlformats.org/drawingml/2006/chart">
  <cdr:relSizeAnchor xmlns:cdr="http://schemas.openxmlformats.org/drawingml/2006/chartDrawing">
    <cdr:from>
      <cdr:x>0.66634</cdr:x>
      <cdr:y>0.83544</cdr:y>
    </cdr:from>
    <cdr:to>
      <cdr:x>0.75061</cdr:x>
      <cdr:y>0.90353</cdr:y>
    </cdr:to>
    <cdr:sp macro="" textlink="">
      <cdr:nvSpPr>
        <cdr:cNvPr id="3" name="CuadroTexto 1"/>
        <cdr:cNvSpPr txBox="1"/>
      </cdr:nvSpPr>
      <cdr:spPr>
        <a:xfrm xmlns:a="http://schemas.openxmlformats.org/drawingml/2006/main">
          <a:off x="7006984" y="4003374"/>
          <a:ext cx="886150" cy="32628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/>
            <a:t>4</a:t>
          </a:r>
          <a:r>
            <a:rPr lang="es-MX" sz="1100" dirty="0" smtClean="0"/>
            <a:t> </a:t>
          </a:r>
          <a:r>
            <a:rPr lang="es-MX" sz="1100" dirty="0"/>
            <a:t>Mujeres</a:t>
          </a:r>
        </a:p>
      </cdr:txBody>
    </cdr:sp>
  </cdr:relSizeAnchor>
  <cdr:relSizeAnchor xmlns:cdr="http://schemas.openxmlformats.org/drawingml/2006/chartDrawing">
    <cdr:from>
      <cdr:x>0.85256</cdr:x>
      <cdr:y>0.84031</cdr:y>
    </cdr:from>
    <cdr:to>
      <cdr:x>0.933</cdr:x>
      <cdr:y>0.90024</cdr:y>
    </cdr:to>
    <cdr:sp macro="" textlink="">
      <cdr:nvSpPr>
        <cdr:cNvPr id="5" name="CuadroTexto 4"/>
        <cdr:cNvSpPr txBox="1"/>
      </cdr:nvSpPr>
      <cdr:spPr>
        <a:xfrm xmlns:a="http://schemas.openxmlformats.org/drawingml/2006/main">
          <a:off x="8965133" y="4026693"/>
          <a:ext cx="845875" cy="287179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dirty="0"/>
            <a:t>3</a:t>
          </a:r>
          <a:r>
            <a:rPr lang="es-MX" dirty="0" smtClean="0"/>
            <a:t> </a:t>
          </a:r>
          <a:r>
            <a:rPr lang="es-MX" sz="1100" dirty="0"/>
            <a:t>Mujeres</a:t>
          </a:r>
        </a:p>
      </cdr:txBody>
    </cdr:sp>
  </cdr:relSizeAnchor>
  <cdr:relSizeAnchor xmlns:cdr="http://schemas.openxmlformats.org/drawingml/2006/chartDrawing">
    <cdr:from>
      <cdr:x>0.29217</cdr:x>
      <cdr:y>0.8019</cdr:y>
    </cdr:from>
    <cdr:to>
      <cdr:x>0.3745</cdr:x>
      <cdr:y>0.8814</cdr:y>
    </cdr:to>
    <cdr:sp macro="" textlink="">
      <cdr:nvSpPr>
        <cdr:cNvPr id="7" name="CuadroTexto 1"/>
        <cdr:cNvSpPr txBox="1"/>
      </cdr:nvSpPr>
      <cdr:spPr>
        <a:xfrm xmlns:a="http://schemas.openxmlformats.org/drawingml/2006/main">
          <a:off x="3072325" y="3842617"/>
          <a:ext cx="865749" cy="38095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/>
            <a:t>7</a:t>
          </a:r>
          <a:r>
            <a:rPr lang="es-MX" dirty="0" smtClean="0"/>
            <a:t> </a:t>
          </a:r>
          <a:r>
            <a:rPr lang="es-MX" sz="1100" dirty="0"/>
            <a:t>Mujeres</a:t>
          </a:r>
        </a:p>
      </cdr:txBody>
    </cdr:sp>
  </cdr:relSizeAnchor>
  <cdr:relSizeAnchor xmlns:cdr="http://schemas.openxmlformats.org/drawingml/2006/chartDrawing">
    <cdr:from>
      <cdr:x>0.10206</cdr:x>
      <cdr:y>0.11867</cdr:y>
    </cdr:from>
    <cdr:to>
      <cdr:x>0.18555</cdr:x>
      <cdr:y>0.19443</cdr:y>
    </cdr:to>
    <cdr:sp macro="" textlink="">
      <cdr:nvSpPr>
        <cdr:cNvPr id="8" name="CuadroTexto 1"/>
        <cdr:cNvSpPr txBox="1"/>
      </cdr:nvSpPr>
      <cdr:spPr>
        <a:xfrm xmlns:a="http://schemas.openxmlformats.org/drawingml/2006/main">
          <a:off x="1073263" y="568634"/>
          <a:ext cx="877948" cy="363036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155 </a:t>
          </a:r>
          <a:r>
            <a:rPr lang="es-MX" dirty="0"/>
            <a:t>Mujeres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0.47553</cdr:x>
      <cdr:y>0.81068</cdr:y>
    </cdr:from>
    <cdr:to>
      <cdr:x>0.5648</cdr:x>
      <cdr:y>0.88644</cdr:y>
    </cdr:to>
    <cdr:sp macro="" textlink="">
      <cdr:nvSpPr>
        <cdr:cNvPr id="11" name="CuadroTexto 1"/>
        <cdr:cNvSpPr txBox="1"/>
      </cdr:nvSpPr>
      <cdr:spPr>
        <a:xfrm xmlns:a="http://schemas.openxmlformats.org/drawingml/2006/main">
          <a:off x="5000502" y="3884731"/>
          <a:ext cx="938743" cy="36303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8 Mujeres</a:t>
          </a:r>
          <a:endParaRPr lang="es-MX" sz="1100" dirty="0"/>
        </a:p>
      </cdr:txBody>
    </cdr:sp>
  </cdr:relSizeAnchor>
</c:userShapes>
</file>

<file path=ppt/drawings/drawing22.xml><?xml version="1.0" encoding="utf-8"?>
<c:userShapes xmlns:c="http://schemas.openxmlformats.org/drawingml/2006/chart">
  <cdr:relSizeAnchor xmlns:cdr="http://schemas.openxmlformats.org/drawingml/2006/chartDrawing">
    <cdr:from>
      <cdr:x>0.60163</cdr:x>
      <cdr:y>0.47887</cdr:y>
    </cdr:from>
    <cdr:to>
      <cdr:x>0.97561</cdr:x>
      <cdr:y>0.94366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5328592" y="2448272"/>
          <a:ext cx="3312368" cy="23762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MX" sz="1100" dirty="0"/>
        </a:p>
      </cdr:txBody>
    </cdr:sp>
  </cdr:relSizeAnchor>
  <cdr:relSizeAnchor xmlns:cdr="http://schemas.openxmlformats.org/drawingml/2006/chartDrawing">
    <cdr:from>
      <cdr:x>0.4918</cdr:x>
      <cdr:y>0.57916</cdr:y>
    </cdr:from>
    <cdr:to>
      <cdr:x>0.76086</cdr:x>
      <cdr:y>0.83979</cdr:y>
    </cdr:to>
    <cdr:sp macro="" textlink="">
      <cdr:nvSpPr>
        <cdr:cNvPr id="5" name="CuadroTexto 4"/>
        <cdr:cNvSpPr txBox="1"/>
      </cdr:nvSpPr>
      <cdr:spPr>
        <a:xfrm xmlns:a="http://schemas.openxmlformats.org/drawingml/2006/main">
          <a:off x="4320480" y="2880320"/>
          <a:ext cx="2363653" cy="12961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MX" sz="1100" dirty="0"/>
        </a:p>
      </cdr:txBody>
    </cdr:sp>
  </cdr:relSizeAnchor>
  <cdr:relSizeAnchor xmlns:cdr="http://schemas.openxmlformats.org/drawingml/2006/chartDrawing">
    <cdr:from>
      <cdr:x>0.79049</cdr:x>
      <cdr:y>0.27712</cdr:y>
    </cdr:from>
    <cdr:to>
      <cdr:x>0.94623</cdr:x>
      <cdr:y>0.47337</cdr:y>
    </cdr:to>
    <cdr:sp macro="" textlink="">
      <cdr:nvSpPr>
        <cdr:cNvPr id="6" name="CuadroTexto 5"/>
        <cdr:cNvSpPr txBox="1"/>
      </cdr:nvSpPr>
      <cdr:spPr>
        <a:xfrm xmlns:a="http://schemas.openxmlformats.org/drawingml/2006/main">
          <a:off x="8559227" y="1523802"/>
          <a:ext cx="1686318" cy="1079137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>
            <a:lumMod val="20000"/>
            <a:lumOff val="80000"/>
          </a:schemeClr>
        </a:solidFill>
        <a:ln xmlns:a="http://schemas.openxmlformats.org/drawingml/2006/main">
          <a:solidFill>
            <a:schemeClr val="accent1">
              <a:lumMod val="75000"/>
            </a:schemeClr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sz="2000" dirty="0" smtClean="0">
              <a:solidFill>
                <a:schemeClr val="tx1"/>
              </a:solidFill>
            </a:rPr>
            <a:t>207</a:t>
          </a:r>
        </a:p>
        <a:p xmlns:a="http://schemas.openxmlformats.org/drawingml/2006/main">
          <a:pPr algn="ctr"/>
          <a:r>
            <a:rPr lang="es-MX" sz="2000" dirty="0" smtClean="0">
              <a:solidFill>
                <a:schemeClr val="tx1"/>
              </a:solidFill>
            </a:rPr>
            <a:t>Casos de Violencia</a:t>
          </a:r>
          <a:endParaRPr lang="es-MX" sz="20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0.0945</cdr:x>
      <cdr:y>0.7364</cdr:y>
    </cdr:from>
    <cdr:to>
      <cdr:x>0.17895</cdr:x>
      <cdr:y>0.81954</cdr:y>
    </cdr:to>
    <cdr:sp macro="" textlink="">
      <cdr:nvSpPr>
        <cdr:cNvPr id="3" name="CuadroTexto 2"/>
        <cdr:cNvSpPr txBox="1"/>
      </cdr:nvSpPr>
      <cdr:spPr>
        <a:xfrm xmlns:a="http://schemas.openxmlformats.org/drawingml/2006/main">
          <a:off x="1023225" y="4049328"/>
          <a:ext cx="914405" cy="457169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b="0" dirty="0" smtClean="0"/>
            <a:t>1.01</a:t>
          </a:r>
          <a:r>
            <a:rPr lang="es-MX" sz="1100" b="0" dirty="0" smtClean="0"/>
            <a:t>% de las atenciones</a:t>
          </a:r>
          <a:endParaRPr lang="es-MX" sz="1100" b="0" dirty="0"/>
        </a:p>
      </cdr:txBody>
    </cdr:sp>
  </cdr:relSizeAnchor>
  <cdr:relSizeAnchor xmlns:cdr="http://schemas.openxmlformats.org/drawingml/2006/chartDrawing">
    <cdr:from>
      <cdr:x>0.24933</cdr:x>
      <cdr:y>0.04331</cdr:y>
    </cdr:from>
    <cdr:to>
      <cdr:x>0.35057</cdr:x>
      <cdr:y>0.15931</cdr:y>
    </cdr:to>
    <cdr:sp macro="" textlink="">
      <cdr:nvSpPr>
        <cdr:cNvPr id="8" name="CuadroTexto 1"/>
        <cdr:cNvSpPr txBox="1"/>
      </cdr:nvSpPr>
      <cdr:spPr>
        <a:xfrm xmlns:a="http://schemas.openxmlformats.org/drawingml/2006/main">
          <a:off x="2699658" y="238165"/>
          <a:ext cx="1096284" cy="63785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b="0" dirty="0" smtClean="0"/>
            <a:t>24.95</a:t>
          </a:r>
          <a:r>
            <a:rPr lang="es-MX" sz="1100" b="0" dirty="0" smtClean="0"/>
            <a:t>% de las atenciones</a:t>
          </a:r>
          <a:endParaRPr lang="es-MX" sz="1100" b="0" dirty="0"/>
        </a:p>
      </cdr:txBody>
    </cdr:sp>
  </cdr:relSizeAnchor>
  <cdr:relSizeAnchor xmlns:cdr="http://schemas.openxmlformats.org/drawingml/2006/chartDrawing">
    <cdr:from>
      <cdr:x>0.41756</cdr:x>
      <cdr:y>0.5141</cdr:y>
    </cdr:from>
    <cdr:to>
      <cdr:x>0.50201</cdr:x>
      <cdr:y>0.59725</cdr:y>
    </cdr:to>
    <cdr:sp macro="" textlink="">
      <cdr:nvSpPr>
        <cdr:cNvPr id="9" name="CuadroTexto 1"/>
        <cdr:cNvSpPr txBox="1"/>
      </cdr:nvSpPr>
      <cdr:spPr>
        <a:xfrm xmlns:a="http://schemas.openxmlformats.org/drawingml/2006/main">
          <a:off x="4521245" y="2826939"/>
          <a:ext cx="914406" cy="457224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100" b="0" dirty="0" smtClean="0"/>
            <a:t>8.76% de las atenciones</a:t>
          </a:r>
          <a:endParaRPr lang="es-MX" sz="1100" b="0" dirty="0"/>
        </a:p>
      </cdr:txBody>
    </cdr:sp>
  </cdr:relSizeAnchor>
  <cdr:relSizeAnchor xmlns:cdr="http://schemas.openxmlformats.org/drawingml/2006/chartDrawing">
    <cdr:from>
      <cdr:x>0.5755</cdr:x>
      <cdr:y>0.74832</cdr:y>
    </cdr:from>
    <cdr:to>
      <cdr:x>0.65995</cdr:x>
      <cdr:y>0.83146</cdr:y>
    </cdr:to>
    <cdr:sp macro="" textlink="">
      <cdr:nvSpPr>
        <cdr:cNvPr id="10" name="CuadroTexto 1"/>
        <cdr:cNvSpPr txBox="1"/>
      </cdr:nvSpPr>
      <cdr:spPr>
        <a:xfrm xmlns:a="http://schemas.openxmlformats.org/drawingml/2006/main">
          <a:off x="6231356" y="4114840"/>
          <a:ext cx="914406" cy="457169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b="0" dirty="0" smtClean="0"/>
            <a:t>0.2</a:t>
          </a:r>
          <a:r>
            <a:rPr lang="es-MX" sz="1100" b="0" dirty="0" smtClean="0"/>
            <a:t>% de las atenciones</a:t>
          </a:r>
          <a:endParaRPr lang="es-MX" sz="1100" b="0" dirty="0"/>
        </a:p>
      </cdr:txBody>
    </cdr:sp>
  </cdr:relSizeAnchor>
  <cdr:relSizeAnchor xmlns:cdr="http://schemas.openxmlformats.org/drawingml/2006/chartDrawing">
    <cdr:from>
      <cdr:x>0.84449</cdr:x>
      <cdr:y>0.51273</cdr:y>
    </cdr:from>
    <cdr:to>
      <cdr:x>0.90079</cdr:x>
      <cdr:y>0.59984</cdr:y>
    </cdr:to>
    <cdr:sp macro="" textlink="">
      <cdr:nvSpPr>
        <cdr:cNvPr id="4" name="Flecha abajo 3"/>
        <cdr:cNvSpPr/>
      </cdr:nvSpPr>
      <cdr:spPr>
        <a:xfrm xmlns:a="http://schemas.openxmlformats.org/drawingml/2006/main">
          <a:off x="9144000" y="2819399"/>
          <a:ext cx="609600" cy="478972"/>
        </a:xfrm>
        <a:prstGeom xmlns:a="http://schemas.openxmlformats.org/drawingml/2006/main" prst="down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0.83138</cdr:x>
      <cdr:y>0.62163</cdr:y>
    </cdr:from>
    <cdr:to>
      <cdr:x>0.91554</cdr:x>
      <cdr:y>0.77797</cdr:y>
    </cdr:to>
    <cdr:sp macro="" textlink="">
      <cdr:nvSpPr>
        <cdr:cNvPr id="12" name="CuadroTexto 1"/>
        <cdr:cNvSpPr txBox="1"/>
      </cdr:nvSpPr>
      <cdr:spPr>
        <a:xfrm xmlns:a="http://schemas.openxmlformats.org/drawingml/2006/main">
          <a:off x="9001984" y="3418210"/>
          <a:ext cx="911276" cy="85970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b="1" dirty="0" smtClean="0"/>
            <a:t>34.90</a:t>
          </a:r>
          <a:r>
            <a:rPr lang="es-MX" sz="1100" b="1" dirty="0" smtClean="0"/>
            <a:t>%</a:t>
          </a:r>
        </a:p>
        <a:p xmlns:a="http://schemas.openxmlformats.org/drawingml/2006/main">
          <a:pPr algn="ctr"/>
          <a:r>
            <a:rPr lang="es-MX" sz="1100" b="1" dirty="0" smtClean="0"/>
            <a:t> del total de las atenciones</a:t>
          </a:r>
          <a:endParaRPr lang="es-MX" sz="1100" b="1" dirty="0"/>
        </a:p>
      </cdr:txBody>
    </cdr:sp>
  </cdr:relSizeAnchor>
</c:userShapes>
</file>

<file path=ppt/drawings/drawing23.xml><?xml version="1.0" encoding="utf-8"?>
<c:userShapes xmlns:c="http://schemas.openxmlformats.org/drawingml/2006/chart">
  <cdr:relSizeAnchor xmlns:cdr="http://schemas.openxmlformats.org/drawingml/2006/chartDrawing">
    <cdr:from>
      <cdr:x>0.474</cdr:x>
      <cdr:y>0.78293</cdr:y>
    </cdr:from>
    <cdr:to>
      <cdr:x>0.55827</cdr:x>
      <cdr:y>0.85102</cdr:y>
    </cdr:to>
    <cdr:sp macro="" textlink="">
      <cdr:nvSpPr>
        <cdr:cNvPr id="3" name="CuadroTexto 1"/>
        <cdr:cNvSpPr txBox="1"/>
      </cdr:nvSpPr>
      <cdr:spPr>
        <a:xfrm xmlns:a="http://schemas.openxmlformats.org/drawingml/2006/main">
          <a:off x="4984376" y="3751730"/>
          <a:ext cx="886168" cy="32628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22</a:t>
          </a:r>
          <a:r>
            <a:rPr lang="es-MX" sz="1100" dirty="0" smtClean="0"/>
            <a:t> Mujeres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0.66326</cdr:x>
      <cdr:y>0.8166</cdr:y>
    </cdr:from>
    <cdr:to>
      <cdr:x>0.7437</cdr:x>
      <cdr:y>0.87653</cdr:y>
    </cdr:to>
    <cdr:sp macro="" textlink="">
      <cdr:nvSpPr>
        <cdr:cNvPr id="5" name="CuadroTexto 4"/>
        <cdr:cNvSpPr txBox="1"/>
      </cdr:nvSpPr>
      <cdr:spPr>
        <a:xfrm xmlns:a="http://schemas.openxmlformats.org/drawingml/2006/main">
          <a:off x="6974542" y="3913094"/>
          <a:ext cx="845895" cy="28718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dirty="0"/>
            <a:t>8</a:t>
          </a:r>
          <a:r>
            <a:rPr lang="es-MX" dirty="0" smtClean="0"/>
            <a:t> </a:t>
          </a:r>
          <a:r>
            <a:rPr lang="es-MX" sz="1100" dirty="0"/>
            <a:t>Mujeres</a:t>
          </a:r>
        </a:p>
      </cdr:txBody>
    </cdr:sp>
  </cdr:relSizeAnchor>
  <cdr:relSizeAnchor xmlns:cdr="http://schemas.openxmlformats.org/drawingml/2006/chartDrawing">
    <cdr:from>
      <cdr:x>0.84996</cdr:x>
      <cdr:y>0.84186</cdr:y>
    </cdr:from>
    <cdr:to>
      <cdr:x>0.93049</cdr:x>
      <cdr:y>0.89057</cdr:y>
    </cdr:to>
    <cdr:sp macro="" textlink="">
      <cdr:nvSpPr>
        <cdr:cNvPr id="6" name="CuadroTexto 5"/>
        <cdr:cNvSpPr txBox="1"/>
      </cdr:nvSpPr>
      <cdr:spPr>
        <a:xfrm xmlns:a="http://schemas.openxmlformats.org/drawingml/2006/main">
          <a:off x="8937812" y="4034118"/>
          <a:ext cx="846821" cy="233396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dirty="0" smtClean="0"/>
            <a:t>8 </a:t>
          </a:r>
          <a:r>
            <a:rPr lang="es-MX" sz="1100" dirty="0"/>
            <a:t>Mujeres</a:t>
          </a:r>
        </a:p>
      </cdr:txBody>
    </cdr:sp>
  </cdr:relSizeAnchor>
  <cdr:relSizeAnchor xmlns:cdr="http://schemas.openxmlformats.org/drawingml/2006/chartDrawing">
    <cdr:from>
      <cdr:x>0.28681</cdr:x>
      <cdr:y>0.34704</cdr:y>
    </cdr:from>
    <cdr:to>
      <cdr:x>0.36914</cdr:x>
      <cdr:y>0.42654</cdr:y>
    </cdr:to>
    <cdr:sp macro="" textlink="">
      <cdr:nvSpPr>
        <cdr:cNvPr id="7" name="CuadroTexto 1"/>
        <cdr:cNvSpPr txBox="1"/>
      </cdr:nvSpPr>
      <cdr:spPr>
        <a:xfrm xmlns:a="http://schemas.openxmlformats.org/drawingml/2006/main">
          <a:off x="3016018" y="1662993"/>
          <a:ext cx="865700" cy="38096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193 </a:t>
          </a:r>
          <a:r>
            <a:rPr lang="es-MX" sz="1100" dirty="0" smtClean="0"/>
            <a:t>Mujeres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0.09776</cdr:x>
      <cdr:y>0.06422</cdr:y>
    </cdr:from>
    <cdr:to>
      <cdr:x>0.19335</cdr:x>
      <cdr:y>0.13998</cdr:y>
    </cdr:to>
    <cdr:sp macro="" textlink="">
      <cdr:nvSpPr>
        <cdr:cNvPr id="8" name="CuadroTexto 1"/>
        <cdr:cNvSpPr txBox="1"/>
      </cdr:nvSpPr>
      <cdr:spPr>
        <a:xfrm xmlns:a="http://schemas.openxmlformats.org/drawingml/2006/main">
          <a:off x="1027993" y="307731"/>
          <a:ext cx="1005186" cy="36303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323 Mujeres</a:t>
          </a:r>
          <a:endParaRPr lang="es-MX" sz="1100" dirty="0"/>
        </a:p>
      </cdr:txBody>
    </cdr:sp>
  </cdr:relSizeAnchor>
</c:userShapes>
</file>

<file path=ppt/drawings/drawing24.xml><?xml version="1.0" encoding="utf-8"?>
<c:userShapes xmlns:c="http://schemas.openxmlformats.org/drawingml/2006/chart">
  <cdr:relSizeAnchor xmlns:cdr="http://schemas.openxmlformats.org/drawingml/2006/chartDrawing">
    <cdr:from>
      <cdr:x>0.47911</cdr:x>
      <cdr:y>0.47204</cdr:y>
    </cdr:from>
    <cdr:to>
      <cdr:x>0.56607</cdr:x>
      <cdr:y>0.56134</cdr:y>
    </cdr:to>
    <cdr:sp macro="" textlink="">
      <cdr:nvSpPr>
        <cdr:cNvPr id="6" name="CuadroTexto 5"/>
        <cdr:cNvSpPr txBox="1"/>
      </cdr:nvSpPr>
      <cdr:spPr>
        <a:xfrm xmlns:a="http://schemas.openxmlformats.org/drawingml/2006/main">
          <a:off x="5038165" y="1973083"/>
          <a:ext cx="914400" cy="3732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MX" sz="1100" dirty="0"/>
        </a:p>
      </cdr:txBody>
    </cdr:sp>
  </cdr:relSizeAnchor>
  <cdr:relSizeAnchor xmlns:cdr="http://schemas.openxmlformats.org/drawingml/2006/chartDrawing">
    <cdr:from>
      <cdr:x>0.73359</cdr:x>
      <cdr:y>0.03373</cdr:y>
    </cdr:from>
    <cdr:to>
      <cdr:x>0.78858</cdr:x>
      <cdr:y>0.14633</cdr:y>
    </cdr:to>
    <cdr:sp macro="" textlink="">
      <cdr:nvSpPr>
        <cdr:cNvPr id="8" name="CuadroTexto 7"/>
        <cdr:cNvSpPr txBox="1"/>
      </cdr:nvSpPr>
      <cdr:spPr>
        <a:xfrm xmlns:a="http://schemas.openxmlformats.org/drawingml/2006/main">
          <a:off x="7714129" y="141007"/>
          <a:ext cx="578224" cy="4706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MX" sz="1100" dirty="0"/>
        </a:p>
      </cdr:txBody>
    </cdr:sp>
  </cdr:relSizeAnchor>
  <cdr:relSizeAnchor xmlns:cdr="http://schemas.openxmlformats.org/drawingml/2006/chartDrawing">
    <cdr:from>
      <cdr:x>0.12673</cdr:x>
      <cdr:y>0.15357</cdr:y>
    </cdr:from>
    <cdr:to>
      <cdr:x>0.20726</cdr:x>
      <cdr:y>0.20941</cdr:y>
    </cdr:to>
    <cdr:sp macro="" textlink="">
      <cdr:nvSpPr>
        <cdr:cNvPr id="12" name="CuadroTexto 1"/>
        <cdr:cNvSpPr txBox="1"/>
      </cdr:nvSpPr>
      <cdr:spPr>
        <a:xfrm xmlns:a="http://schemas.openxmlformats.org/drawingml/2006/main">
          <a:off x="1332680" y="754942"/>
          <a:ext cx="846821" cy="27451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38 </a:t>
          </a:r>
          <a:r>
            <a:rPr lang="es-MX" sz="1100" dirty="0"/>
            <a:t>Mujeres</a:t>
          </a:r>
        </a:p>
      </cdr:txBody>
    </cdr:sp>
  </cdr:relSizeAnchor>
  <cdr:relSizeAnchor xmlns:cdr="http://schemas.openxmlformats.org/drawingml/2006/chartDrawing">
    <cdr:from>
      <cdr:x>0.44012</cdr:x>
      <cdr:y>0.06813</cdr:y>
    </cdr:from>
    <cdr:to>
      <cdr:x>0.52065</cdr:x>
      <cdr:y>0.12398</cdr:y>
    </cdr:to>
    <cdr:sp macro="" textlink="">
      <cdr:nvSpPr>
        <cdr:cNvPr id="13" name="CuadroTexto 1"/>
        <cdr:cNvSpPr txBox="1"/>
      </cdr:nvSpPr>
      <cdr:spPr>
        <a:xfrm xmlns:a="http://schemas.openxmlformats.org/drawingml/2006/main">
          <a:off x="4628144" y="334916"/>
          <a:ext cx="846821" cy="274564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44 </a:t>
          </a:r>
          <a:r>
            <a:rPr lang="es-MX" sz="1100" dirty="0"/>
            <a:t>Mujeres</a:t>
          </a:r>
        </a:p>
      </cdr:txBody>
    </cdr:sp>
  </cdr:relSizeAnchor>
  <cdr:relSizeAnchor xmlns:cdr="http://schemas.openxmlformats.org/drawingml/2006/chartDrawing">
    <cdr:from>
      <cdr:x>0.21357</cdr:x>
      <cdr:y>0.40362</cdr:y>
    </cdr:from>
    <cdr:to>
      <cdr:x>0.2941</cdr:x>
      <cdr:y>0.45946</cdr:y>
    </cdr:to>
    <cdr:sp macro="" textlink="">
      <cdr:nvSpPr>
        <cdr:cNvPr id="14" name="CuadroTexto 1"/>
        <cdr:cNvSpPr txBox="1"/>
      </cdr:nvSpPr>
      <cdr:spPr>
        <a:xfrm xmlns:a="http://schemas.openxmlformats.org/drawingml/2006/main">
          <a:off x="2245830" y="1984213"/>
          <a:ext cx="846822" cy="274514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22 </a:t>
          </a:r>
          <a:r>
            <a:rPr lang="es-MX" sz="1100" dirty="0"/>
            <a:t>Mujeres</a:t>
          </a:r>
        </a:p>
      </cdr:txBody>
    </cdr:sp>
  </cdr:relSizeAnchor>
  <cdr:relSizeAnchor xmlns:cdr="http://schemas.openxmlformats.org/drawingml/2006/chartDrawing">
    <cdr:from>
      <cdr:x>0.52954</cdr:x>
      <cdr:y>0.5787</cdr:y>
    </cdr:from>
    <cdr:to>
      <cdr:x>0.61008</cdr:x>
      <cdr:y>0.63454</cdr:y>
    </cdr:to>
    <cdr:sp macro="" textlink="">
      <cdr:nvSpPr>
        <cdr:cNvPr id="15" name="CuadroTexto 1"/>
        <cdr:cNvSpPr txBox="1"/>
      </cdr:nvSpPr>
      <cdr:spPr>
        <a:xfrm xmlns:a="http://schemas.openxmlformats.org/drawingml/2006/main">
          <a:off x="5568483" y="2844950"/>
          <a:ext cx="846822" cy="27451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11 </a:t>
          </a:r>
          <a:r>
            <a:rPr lang="es-MX" sz="1100" dirty="0"/>
            <a:t>Mujeres</a:t>
          </a:r>
        </a:p>
      </cdr:txBody>
    </cdr:sp>
  </cdr:relSizeAnchor>
  <cdr:relSizeAnchor xmlns:cdr="http://schemas.openxmlformats.org/drawingml/2006/chartDrawing">
    <cdr:from>
      <cdr:x>0.75573</cdr:x>
      <cdr:y>0.15981</cdr:y>
    </cdr:from>
    <cdr:to>
      <cdr:x>0.83626</cdr:x>
      <cdr:y>0.21565</cdr:y>
    </cdr:to>
    <cdr:sp macro="" textlink="">
      <cdr:nvSpPr>
        <cdr:cNvPr id="16" name="CuadroTexto 1"/>
        <cdr:cNvSpPr txBox="1"/>
      </cdr:nvSpPr>
      <cdr:spPr>
        <a:xfrm xmlns:a="http://schemas.openxmlformats.org/drawingml/2006/main">
          <a:off x="7946919" y="785647"/>
          <a:ext cx="846821" cy="274514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38 </a:t>
          </a:r>
          <a:r>
            <a:rPr lang="es-MX" sz="1100" dirty="0"/>
            <a:t>Mujeres</a:t>
          </a:r>
        </a:p>
      </cdr:txBody>
    </cdr:sp>
  </cdr:relSizeAnchor>
  <cdr:relSizeAnchor xmlns:cdr="http://schemas.openxmlformats.org/drawingml/2006/chartDrawing">
    <cdr:from>
      <cdr:x>0.84435</cdr:x>
      <cdr:y>0.65567</cdr:y>
    </cdr:from>
    <cdr:to>
      <cdr:x>0.92488</cdr:x>
      <cdr:y>0.71152</cdr:y>
    </cdr:to>
    <cdr:sp macro="" textlink="">
      <cdr:nvSpPr>
        <cdr:cNvPr id="17" name="CuadroTexto 1"/>
        <cdr:cNvSpPr txBox="1"/>
      </cdr:nvSpPr>
      <cdr:spPr>
        <a:xfrm xmlns:a="http://schemas.openxmlformats.org/drawingml/2006/main">
          <a:off x="8878855" y="3223324"/>
          <a:ext cx="846821" cy="274564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6 </a:t>
          </a:r>
          <a:r>
            <a:rPr lang="es-MX" sz="1100" dirty="0"/>
            <a:t>Mujeres</a:t>
          </a:r>
        </a:p>
      </cdr:txBody>
    </cdr:sp>
  </cdr:relSizeAnchor>
</c:userShapes>
</file>

<file path=ppt/drawings/drawing25.xml><?xml version="1.0" encoding="utf-8"?>
<c:userShapes xmlns:c="http://schemas.openxmlformats.org/drawingml/2006/chart">
  <cdr:relSizeAnchor xmlns:cdr="http://schemas.openxmlformats.org/drawingml/2006/chartDrawing">
    <cdr:from>
      <cdr:x>0.04927</cdr:x>
      <cdr:y>0.27283</cdr:y>
    </cdr:from>
    <cdr:to>
      <cdr:x>0.12634</cdr:x>
      <cdr:y>0.33192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558264" y="1195115"/>
          <a:ext cx="873078" cy="25884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sz="1100" dirty="0" smtClean="0"/>
            <a:t>20 Mujeres</a:t>
          </a:r>
        </a:p>
      </cdr:txBody>
    </cdr:sp>
  </cdr:relSizeAnchor>
  <cdr:relSizeAnchor xmlns:cdr="http://schemas.openxmlformats.org/drawingml/2006/chartDrawing">
    <cdr:from>
      <cdr:x>0.15289</cdr:x>
      <cdr:y>0.10646</cdr:y>
    </cdr:from>
    <cdr:to>
      <cdr:x>0.23066</cdr:x>
      <cdr:y>0.17466</cdr:y>
    </cdr:to>
    <cdr:sp macro="" textlink="">
      <cdr:nvSpPr>
        <cdr:cNvPr id="3" name="CuadroTexto 1"/>
        <cdr:cNvSpPr txBox="1"/>
      </cdr:nvSpPr>
      <cdr:spPr>
        <a:xfrm xmlns:a="http://schemas.openxmlformats.org/drawingml/2006/main">
          <a:off x="1732183" y="466351"/>
          <a:ext cx="881131" cy="29875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100" dirty="0" smtClean="0"/>
            <a:t>26 Mujeres 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0.26111</cdr:x>
      <cdr:y>0.30238</cdr:y>
    </cdr:from>
    <cdr:to>
      <cdr:x>0.33449</cdr:x>
      <cdr:y>0.37068</cdr:y>
    </cdr:to>
    <cdr:sp macro="" textlink="">
      <cdr:nvSpPr>
        <cdr:cNvPr id="4" name="CuadroTexto 1"/>
        <cdr:cNvSpPr txBox="1"/>
      </cdr:nvSpPr>
      <cdr:spPr>
        <a:xfrm xmlns:a="http://schemas.openxmlformats.org/drawingml/2006/main">
          <a:off x="2958311" y="1324535"/>
          <a:ext cx="831273" cy="29918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ES" sz="1100" dirty="0" smtClean="0"/>
            <a:t>19 </a:t>
          </a:r>
          <a:r>
            <a:rPr lang="es-MX" sz="1100" dirty="0" smtClean="0"/>
            <a:t>Mujeres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0.36573</cdr:x>
      <cdr:y>0.05665</cdr:y>
    </cdr:from>
    <cdr:to>
      <cdr:x>0.44247</cdr:x>
      <cdr:y>0.1133</cdr:y>
    </cdr:to>
    <cdr:sp macro="" textlink="">
      <cdr:nvSpPr>
        <cdr:cNvPr id="5" name="CuadroTexto 1"/>
        <cdr:cNvSpPr txBox="1"/>
      </cdr:nvSpPr>
      <cdr:spPr>
        <a:xfrm xmlns:a="http://schemas.openxmlformats.org/drawingml/2006/main">
          <a:off x="4143572" y="248142"/>
          <a:ext cx="869433" cy="24814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ES" sz="1100" dirty="0" smtClean="0"/>
            <a:t>28 </a:t>
          </a:r>
          <a:r>
            <a:rPr lang="es-MX" sz="1100" dirty="0" smtClean="0"/>
            <a:t>Mujeres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0.89578</cdr:x>
      <cdr:y>0.50401</cdr:y>
    </cdr:from>
    <cdr:to>
      <cdr:x>0.97453</cdr:x>
      <cdr:y>0.56855</cdr:y>
    </cdr:to>
    <cdr:sp macro="" textlink="">
      <cdr:nvSpPr>
        <cdr:cNvPr id="6" name="CuadroTexto 1"/>
        <cdr:cNvSpPr txBox="1"/>
      </cdr:nvSpPr>
      <cdr:spPr>
        <a:xfrm xmlns:a="http://schemas.openxmlformats.org/drawingml/2006/main">
          <a:off x="10148820" y="2207762"/>
          <a:ext cx="892160" cy="28274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ES" sz="1100" dirty="0" smtClean="0"/>
            <a:t>12 </a:t>
          </a:r>
          <a:r>
            <a:rPr lang="es-MX" sz="1100" dirty="0" smtClean="0"/>
            <a:t>Mujeres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0.79306</cdr:x>
      <cdr:y>0.65108</cdr:y>
    </cdr:from>
    <cdr:to>
      <cdr:x>0.86444</cdr:x>
      <cdr:y>0.7071</cdr:y>
    </cdr:to>
    <cdr:sp macro="" textlink="">
      <cdr:nvSpPr>
        <cdr:cNvPr id="7" name="CuadroTexto 1"/>
        <cdr:cNvSpPr txBox="1"/>
      </cdr:nvSpPr>
      <cdr:spPr>
        <a:xfrm xmlns:a="http://schemas.openxmlformats.org/drawingml/2006/main">
          <a:off x="8985039" y="2851998"/>
          <a:ext cx="808683" cy="24541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ES" sz="1100" dirty="0" smtClean="0"/>
            <a:t>7</a:t>
          </a:r>
          <a:r>
            <a:rPr lang="es-MX" dirty="0"/>
            <a:t> </a:t>
          </a:r>
          <a:r>
            <a:rPr lang="es-MX" sz="1100" dirty="0" smtClean="0"/>
            <a:t>Mujeres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0.69034</cdr:x>
      <cdr:y>0.59652</cdr:y>
    </cdr:from>
    <cdr:to>
      <cdr:x>0.76058</cdr:x>
      <cdr:y>0.65017</cdr:y>
    </cdr:to>
    <cdr:sp macro="" textlink="">
      <cdr:nvSpPr>
        <cdr:cNvPr id="8" name="CuadroTexto 1"/>
        <cdr:cNvSpPr txBox="1"/>
      </cdr:nvSpPr>
      <cdr:spPr>
        <a:xfrm xmlns:a="http://schemas.openxmlformats.org/drawingml/2006/main">
          <a:off x="7821256" y="2613007"/>
          <a:ext cx="795757" cy="23503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ES" sz="1100" dirty="0" smtClean="0"/>
            <a:t>9 </a:t>
          </a:r>
          <a:r>
            <a:rPr lang="es-MX" sz="1100" dirty="0" smtClean="0"/>
            <a:t>Mujeres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0.5812</cdr:x>
      <cdr:y>0.50401</cdr:y>
    </cdr:from>
    <cdr:to>
      <cdr:x>0.65822</cdr:x>
      <cdr:y>0.56919</cdr:y>
    </cdr:to>
    <cdr:sp macro="" textlink="">
      <cdr:nvSpPr>
        <cdr:cNvPr id="9" name="CuadroTexto 1"/>
        <cdr:cNvSpPr txBox="1"/>
      </cdr:nvSpPr>
      <cdr:spPr>
        <a:xfrm xmlns:a="http://schemas.openxmlformats.org/drawingml/2006/main">
          <a:off x="6584739" y="2207763"/>
          <a:ext cx="872626" cy="285536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ES" sz="1100" dirty="0" smtClean="0"/>
            <a:t>12 </a:t>
          </a:r>
          <a:r>
            <a:rPr lang="es-MX" sz="1100" dirty="0" smtClean="0"/>
            <a:t>Mujeres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0.46531</cdr:x>
      <cdr:y>0.11498</cdr:y>
    </cdr:from>
    <cdr:to>
      <cdr:x>0.55227</cdr:x>
      <cdr:y>0.17902</cdr:y>
    </cdr:to>
    <cdr:sp macro="" textlink="">
      <cdr:nvSpPr>
        <cdr:cNvPr id="10" name="CuadroTexto 1"/>
        <cdr:cNvSpPr txBox="1"/>
      </cdr:nvSpPr>
      <cdr:spPr>
        <a:xfrm xmlns:a="http://schemas.openxmlformats.org/drawingml/2006/main">
          <a:off x="5271806" y="503652"/>
          <a:ext cx="985221" cy="28055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ES" sz="1100" dirty="0" smtClean="0"/>
            <a:t>26</a:t>
          </a:r>
          <a:r>
            <a:rPr lang="es-MX" dirty="0"/>
            <a:t> </a:t>
          </a:r>
          <a:r>
            <a:rPr lang="es-MX" sz="1100" dirty="0" smtClean="0"/>
            <a:t>Mujeres</a:t>
          </a:r>
          <a:endParaRPr lang="es-MX" sz="1100" dirty="0"/>
        </a:p>
      </cdr:txBody>
    </cdr:sp>
  </cdr:relSizeAnchor>
</c:userShapes>
</file>

<file path=ppt/drawings/drawing26.xml><?xml version="1.0" encoding="utf-8"?>
<c:userShapes xmlns:c="http://schemas.openxmlformats.org/drawingml/2006/chart">
  <cdr:relSizeAnchor xmlns:cdr="http://schemas.openxmlformats.org/drawingml/2006/chartDrawing">
    <cdr:from>
      <cdr:x>0.2301</cdr:x>
      <cdr:y>0.65265</cdr:y>
    </cdr:from>
    <cdr:to>
      <cdr:x>0.32844</cdr:x>
      <cdr:y>0.71707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2419615" y="2839892"/>
          <a:ext cx="1034105" cy="28032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sz="1200" dirty="0" smtClean="0"/>
            <a:t>28 Mujeres</a:t>
          </a:r>
          <a:endParaRPr lang="es-MX" sz="1200" dirty="0"/>
        </a:p>
      </cdr:txBody>
    </cdr:sp>
  </cdr:relSizeAnchor>
  <cdr:relSizeAnchor xmlns:cdr="http://schemas.openxmlformats.org/drawingml/2006/chartDrawing">
    <cdr:from>
      <cdr:x>0.6921</cdr:x>
      <cdr:y>0</cdr:y>
    </cdr:from>
    <cdr:to>
      <cdr:x>0.8169</cdr:x>
      <cdr:y>0.06282</cdr:y>
    </cdr:to>
    <cdr:sp macro="" textlink="">
      <cdr:nvSpPr>
        <cdr:cNvPr id="10" name="CuadroTexto 1"/>
        <cdr:cNvSpPr txBox="1"/>
      </cdr:nvSpPr>
      <cdr:spPr>
        <a:xfrm xmlns:a="http://schemas.openxmlformats.org/drawingml/2006/main">
          <a:off x="7277886" y="0"/>
          <a:ext cx="1312347" cy="273339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ES" sz="1200" dirty="0" smtClean="0"/>
            <a:t>131 Mujeres</a:t>
          </a:r>
          <a:endParaRPr lang="es-MX" sz="1200" dirty="0"/>
        </a:p>
      </cdr:txBody>
    </cdr:sp>
  </cdr:relSizeAnchor>
</c:userShapes>
</file>

<file path=ppt/drawings/drawing27.xml><?xml version="1.0" encoding="utf-8"?>
<c:userShapes xmlns:c="http://schemas.openxmlformats.org/drawingml/2006/chart">
  <cdr:relSizeAnchor xmlns:cdr="http://schemas.openxmlformats.org/drawingml/2006/chartDrawing">
    <cdr:from>
      <cdr:x>0.14711</cdr:x>
      <cdr:y>0.03124</cdr:y>
    </cdr:from>
    <cdr:to>
      <cdr:x>0.23821</cdr:x>
      <cdr:y>0.09405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1546989" y="135924"/>
          <a:ext cx="957971" cy="273339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ES" sz="1100" dirty="0" smtClean="0"/>
            <a:t>83</a:t>
          </a:r>
          <a:r>
            <a:rPr lang="es-MX" dirty="0"/>
            <a:t> </a:t>
          </a:r>
          <a:r>
            <a:rPr lang="es-MX" sz="1100" dirty="0" smtClean="0"/>
            <a:t>Mujeres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0.77997</cdr:x>
      <cdr:y>0.73384</cdr:y>
    </cdr:from>
    <cdr:to>
      <cdr:x>0.86964</cdr:x>
      <cdr:y>0.80192</cdr:y>
    </cdr:to>
    <cdr:sp macro="" textlink="">
      <cdr:nvSpPr>
        <cdr:cNvPr id="6" name="CuadroTexto 1"/>
        <cdr:cNvSpPr txBox="1"/>
      </cdr:nvSpPr>
      <cdr:spPr>
        <a:xfrm xmlns:a="http://schemas.openxmlformats.org/drawingml/2006/main" rot="10800000" flipH="1" flipV="1">
          <a:off x="8201890" y="3193183"/>
          <a:ext cx="942895" cy="29624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100" dirty="0"/>
            <a:t>8</a:t>
          </a:r>
          <a:r>
            <a:rPr lang="es-MX" sz="1100" dirty="0" smtClean="0"/>
            <a:t> Mujeres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0.46591</cdr:x>
      <cdr:y>0.1774</cdr:y>
    </cdr:from>
    <cdr:to>
      <cdr:x>0.54976</cdr:x>
      <cdr:y>0.23115</cdr:y>
    </cdr:to>
    <cdr:sp macro="" textlink="">
      <cdr:nvSpPr>
        <cdr:cNvPr id="10" name="CuadroTexto 1"/>
        <cdr:cNvSpPr txBox="1"/>
      </cdr:nvSpPr>
      <cdr:spPr>
        <a:xfrm xmlns:a="http://schemas.openxmlformats.org/drawingml/2006/main">
          <a:off x="4899323" y="771910"/>
          <a:ext cx="881733" cy="23390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100" dirty="0" smtClean="0"/>
            <a:t>68 Mujeres </a:t>
          </a:r>
        </a:p>
      </cdr:txBody>
    </cdr:sp>
  </cdr:relSizeAnchor>
</c:userShapes>
</file>

<file path=ppt/drawings/drawing28.xml><?xml version="1.0" encoding="utf-8"?>
<c:userShapes xmlns:c="http://schemas.openxmlformats.org/drawingml/2006/chart">
  <cdr:relSizeAnchor xmlns:cdr="http://schemas.openxmlformats.org/drawingml/2006/chartDrawing">
    <cdr:from>
      <cdr:x>0.47059</cdr:x>
      <cdr:y>0.79864</cdr:y>
    </cdr:from>
    <cdr:to>
      <cdr:x>0.55486</cdr:x>
      <cdr:y>0.86673</cdr:y>
    </cdr:to>
    <cdr:sp macro="" textlink="">
      <cdr:nvSpPr>
        <cdr:cNvPr id="3" name="CuadroTexto 1"/>
        <cdr:cNvSpPr txBox="1"/>
      </cdr:nvSpPr>
      <cdr:spPr>
        <a:xfrm xmlns:a="http://schemas.openxmlformats.org/drawingml/2006/main">
          <a:off x="4948555" y="3827038"/>
          <a:ext cx="886150" cy="32628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/>
            <a:t>7</a:t>
          </a:r>
          <a:r>
            <a:rPr lang="es-MX" sz="1100" dirty="0" smtClean="0"/>
            <a:t> </a:t>
          </a:r>
          <a:r>
            <a:rPr lang="es-MX" sz="1100" dirty="0"/>
            <a:t>Mujeres</a:t>
          </a:r>
        </a:p>
      </cdr:txBody>
    </cdr:sp>
  </cdr:relSizeAnchor>
  <cdr:relSizeAnchor xmlns:cdr="http://schemas.openxmlformats.org/drawingml/2006/chartDrawing">
    <cdr:from>
      <cdr:x>0.65917</cdr:x>
      <cdr:y>0.59659</cdr:y>
    </cdr:from>
    <cdr:to>
      <cdr:x>0.73961</cdr:x>
      <cdr:y>0.65652</cdr:y>
    </cdr:to>
    <cdr:sp macro="" textlink="">
      <cdr:nvSpPr>
        <cdr:cNvPr id="5" name="CuadroTexto 4"/>
        <cdr:cNvSpPr txBox="1"/>
      </cdr:nvSpPr>
      <cdr:spPr>
        <a:xfrm xmlns:a="http://schemas.openxmlformats.org/drawingml/2006/main">
          <a:off x="6931547" y="2858829"/>
          <a:ext cx="845875" cy="287179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dirty="0" smtClean="0"/>
            <a:t>53 </a:t>
          </a:r>
          <a:r>
            <a:rPr lang="es-MX" sz="1100" dirty="0"/>
            <a:t>Mujeres</a:t>
          </a:r>
        </a:p>
      </cdr:txBody>
    </cdr:sp>
  </cdr:relSizeAnchor>
  <cdr:relSizeAnchor xmlns:cdr="http://schemas.openxmlformats.org/drawingml/2006/chartDrawing">
    <cdr:from>
      <cdr:x>0.84791</cdr:x>
      <cdr:y>0.80594</cdr:y>
    </cdr:from>
    <cdr:to>
      <cdr:x>0.92844</cdr:x>
      <cdr:y>0.85465</cdr:y>
    </cdr:to>
    <cdr:sp macro="" textlink="">
      <cdr:nvSpPr>
        <cdr:cNvPr id="6" name="CuadroTexto 5"/>
        <cdr:cNvSpPr txBox="1"/>
      </cdr:nvSpPr>
      <cdr:spPr>
        <a:xfrm xmlns:a="http://schemas.openxmlformats.org/drawingml/2006/main">
          <a:off x="8916324" y="3861999"/>
          <a:ext cx="846822" cy="23341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dirty="0" smtClean="0"/>
            <a:t>11 </a:t>
          </a:r>
          <a:r>
            <a:rPr lang="es-MX" sz="1100" dirty="0"/>
            <a:t>Mujeres</a:t>
          </a:r>
        </a:p>
      </cdr:txBody>
    </cdr:sp>
  </cdr:relSizeAnchor>
  <cdr:relSizeAnchor xmlns:cdr="http://schemas.openxmlformats.org/drawingml/2006/chartDrawing">
    <cdr:from>
      <cdr:x>0.28465</cdr:x>
      <cdr:y>0.54376</cdr:y>
    </cdr:from>
    <cdr:to>
      <cdr:x>0.36698</cdr:x>
      <cdr:y>0.62326</cdr:y>
    </cdr:to>
    <cdr:sp macro="" textlink="">
      <cdr:nvSpPr>
        <cdr:cNvPr id="7" name="CuadroTexto 1"/>
        <cdr:cNvSpPr txBox="1"/>
      </cdr:nvSpPr>
      <cdr:spPr>
        <a:xfrm xmlns:a="http://schemas.openxmlformats.org/drawingml/2006/main">
          <a:off x="2993311" y="2605648"/>
          <a:ext cx="865750" cy="38095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60 </a:t>
          </a:r>
          <a:r>
            <a:rPr lang="es-MX" sz="1100" dirty="0"/>
            <a:t>Mujeres</a:t>
          </a:r>
        </a:p>
      </cdr:txBody>
    </cdr:sp>
  </cdr:relSizeAnchor>
  <cdr:relSizeAnchor xmlns:cdr="http://schemas.openxmlformats.org/drawingml/2006/chartDrawing">
    <cdr:from>
      <cdr:x>0.09895</cdr:x>
      <cdr:y>0.10664</cdr:y>
    </cdr:from>
    <cdr:to>
      <cdr:x>0.18244</cdr:x>
      <cdr:y>0.1824</cdr:y>
    </cdr:to>
    <cdr:sp macro="" textlink="">
      <cdr:nvSpPr>
        <cdr:cNvPr id="8" name="CuadroTexto 1"/>
        <cdr:cNvSpPr txBox="1"/>
      </cdr:nvSpPr>
      <cdr:spPr>
        <a:xfrm xmlns:a="http://schemas.openxmlformats.org/drawingml/2006/main">
          <a:off x="1040520" y="510987"/>
          <a:ext cx="877928" cy="36307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158 </a:t>
          </a:r>
          <a:r>
            <a:rPr lang="es-MX" dirty="0"/>
            <a:t>Mujeres</a:t>
          </a:r>
          <a:endParaRPr lang="es-MX" sz="1100" dirty="0"/>
        </a:p>
      </cdr:txBody>
    </cdr:sp>
  </cdr:relSizeAnchor>
</c:userShapes>
</file>

<file path=ppt/drawings/drawing29.xml><?xml version="1.0" encoding="utf-8"?>
<c:userShapes xmlns:c="http://schemas.openxmlformats.org/drawingml/2006/chart">
  <cdr:relSizeAnchor xmlns:cdr="http://schemas.openxmlformats.org/drawingml/2006/chartDrawing">
    <cdr:from>
      <cdr:x>0.47059</cdr:x>
      <cdr:y>0.78667</cdr:y>
    </cdr:from>
    <cdr:to>
      <cdr:x>0.55486</cdr:x>
      <cdr:y>0.85476</cdr:y>
    </cdr:to>
    <cdr:sp macro="" textlink="">
      <cdr:nvSpPr>
        <cdr:cNvPr id="3" name="CuadroTexto 1"/>
        <cdr:cNvSpPr txBox="1"/>
      </cdr:nvSpPr>
      <cdr:spPr>
        <a:xfrm xmlns:a="http://schemas.openxmlformats.org/drawingml/2006/main">
          <a:off x="4948555" y="3769650"/>
          <a:ext cx="886150" cy="32628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10</a:t>
          </a:r>
          <a:r>
            <a:rPr lang="es-MX" sz="1100" dirty="0" smtClean="0"/>
            <a:t> </a:t>
          </a:r>
          <a:r>
            <a:rPr lang="es-MX" sz="1100" dirty="0"/>
            <a:t>Mujeres</a:t>
          </a:r>
        </a:p>
      </cdr:txBody>
    </cdr:sp>
  </cdr:relSizeAnchor>
  <cdr:relSizeAnchor xmlns:cdr="http://schemas.openxmlformats.org/drawingml/2006/chartDrawing">
    <cdr:from>
      <cdr:x>0.78681</cdr:x>
      <cdr:y>0.83504</cdr:y>
    </cdr:from>
    <cdr:to>
      <cdr:x>0.86734</cdr:x>
      <cdr:y>0.88376</cdr:y>
    </cdr:to>
    <cdr:sp macro="" textlink="">
      <cdr:nvSpPr>
        <cdr:cNvPr id="6" name="CuadroTexto 5"/>
        <cdr:cNvSpPr txBox="1"/>
      </cdr:nvSpPr>
      <cdr:spPr>
        <a:xfrm xmlns:a="http://schemas.openxmlformats.org/drawingml/2006/main">
          <a:off x="8273810" y="4001465"/>
          <a:ext cx="846822" cy="23341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dirty="0"/>
            <a:t>3</a:t>
          </a:r>
          <a:r>
            <a:rPr lang="es-MX" dirty="0" smtClean="0"/>
            <a:t> </a:t>
          </a:r>
          <a:r>
            <a:rPr lang="es-MX" sz="1100" dirty="0"/>
            <a:t>Mujeres</a:t>
          </a:r>
        </a:p>
      </cdr:txBody>
    </cdr:sp>
  </cdr:relSizeAnchor>
  <cdr:relSizeAnchor xmlns:cdr="http://schemas.openxmlformats.org/drawingml/2006/chartDrawing">
    <cdr:from>
      <cdr:x>0.15747</cdr:x>
      <cdr:y>0.07487</cdr:y>
    </cdr:from>
    <cdr:to>
      <cdr:x>0.2398</cdr:x>
      <cdr:y>0.15437</cdr:y>
    </cdr:to>
    <cdr:sp macro="" textlink="">
      <cdr:nvSpPr>
        <cdr:cNvPr id="7" name="CuadroTexto 1"/>
        <cdr:cNvSpPr txBox="1"/>
      </cdr:nvSpPr>
      <cdr:spPr>
        <a:xfrm xmlns:a="http://schemas.openxmlformats.org/drawingml/2006/main">
          <a:off x="1655942" y="358788"/>
          <a:ext cx="865750" cy="380957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146 </a:t>
          </a:r>
          <a:r>
            <a:rPr lang="es-MX" sz="1100" dirty="0"/>
            <a:t>Mujeres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0.12174</cdr:x>
      <cdr:y>0.47936</cdr:y>
    </cdr:from>
    <cdr:to>
      <cdr:x>0.25058</cdr:x>
      <cdr:y>0.58163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934210" y="2650475"/>
          <a:ext cx="988691" cy="565473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sz="1100" b="1" dirty="0"/>
            <a:t>2,335</a:t>
          </a:r>
        </a:p>
        <a:p xmlns:a="http://schemas.openxmlformats.org/drawingml/2006/main">
          <a:pPr algn="ctr"/>
          <a:r>
            <a:rPr lang="es-MX" b="1" dirty="0"/>
            <a:t>Atenciones</a:t>
          </a:r>
          <a:endParaRPr lang="es-MX" sz="1100" b="1" dirty="0"/>
        </a:p>
      </cdr:txBody>
    </cdr:sp>
  </cdr:relSizeAnchor>
  <cdr:relSizeAnchor xmlns:cdr="http://schemas.openxmlformats.org/drawingml/2006/chartDrawing">
    <cdr:from>
      <cdr:x>0.34991</cdr:x>
      <cdr:y>0.36489</cdr:y>
    </cdr:from>
    <cdr:to>
      <cdr:x>0.48874</cdr:x>
      <cdr:y>0.46098</cdr:y>
    </cdr:to>
    <cdr:sp macro="" textlink="">
      <cdr:nvSpPr>
        <cdr:cNvPr id="3" name="CuadroTexto 1"/>
        <cdr:cNvSpPr txBox="1"/>
      </cdr:nvSpPr>
      <cdr:spPr>
        <a:xfrm xmlns:a="http://schemas.openxmlformats.org/drawingml/2006/main">
          <a:off x="2685121" y="2017573"/>
          <a:ext cx="1065352" cy="53130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b="1" dirty="0"/>
            <a:t>3,201</a:t>
          </a:r>
          <a:endParaRPr lang="es-MX" sz="1100" b="1" dirty="0"/>
        </a:p>
        <a:p xmlns:a="http://schemas.openxmlformats.org/drawingml/2006/main">
          <a:pPr algn="ctr"/>
          <a:r>
            <a:rPr lang="es-MX" b="1" dirty="0"/>
            <a:t>Atenciones</a:t>
          </a:r>
          <a:endParaRPr lang="es-MX" sz="1100" b="1" dirty="0"/>
        </a:p>
      </cdr:txBody>
    </cdr:sp>
  </cdr:relSizeAnchor>
  <cdr:relSizeAnchor xmlns:cdr="http://schemas.openxmlformats.org/drawingml/2006/chartDrawing">
    <cdr:from>
      <cdr:x>0.5764</cdr:x>
      <cdr:y>0.21614</cdr:y>
    </cdr:from>
    <cdr:to>
      <cdr:x>0.71523</cdr:x>
      <cdr:y>0.30505</cdr:y>
    </cdr:to>
    <cdr:sp macro="" textlink="">
      <cdr:nvSpPr>
        <cdr:cNvPr id="4" name="CuadroTexto 1"/>
        <cdr:cNvSpPr txBox="1"/>
      </cdr:nvSpPr>
      <cdr:spPr>
        <a:xfrm xmlns:a="http://schemas.openxmlformats.org/drawingml/2006/main">
          <a:off x="4423182" y="1195066"/>
          <a:ext cx="1065352" cy="49162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b="1" dirty="0" smtClean="0"/>
            <a:t>4,227</a:t>
          </a:r>
          <a:endParaRPr lang="es-MX" sz="1100" b="1" dirty="0"/>
        </a:p>
        <a:p xmlns:a="http://schemas.openxmlformats.org/drawingml/2006/main">
          <a:pPr algn="ctr"/>
          <a:r>
            <a:rPr lang="es-MX" b="1" dirty="0"/>
            <a:t>Atenciones</a:t>
          </a:r>
          <a:endParaRPr lang="es-MX" sz="1100" b="1" dirty="0"/>
        </a:p>
      </cdr:txBody>
    </cdr:sp>
  </cdr:relSizeAnchor>
  <cdr:relSizeAnchor xmlns:cdr="http://schemas.openxmlformats.org/drawingml/2006/chartDrawing">
    <cdr:from>
      <cdr:x>0.80621</cdr:x>
      <cdr:y>0.1097</cdr:y>
    </cdr:from>
    <cdr:to>
      <cdr:x>0.94504</cdr:x>
      <cdr:y>0.19862</cdr:y>
    </cdr:to>
    <cdr:sp macro="" textlink="">
      <cdr:nvSpPr>
        <cdr:cNvPr id="5" name="CuadroTexto 1"/>
        <cdr:cNvSpPr txBox="1"/>
      </cdr:nvSpPr>
      <cdr:spPr>
        <a:xfrm xmlns:a="http://schemas.openxmlformats.org/drawingml/2006/main">
          <a:off x="6186668" y="606572"/>
          <a:ext cx="1065352" cy="49162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b="1" dirty="0" smtClean="0"/>
            <a:t>5,023</a:t>
          </a:r>
          <a:endParaRPr lang="es-MX" sz="1100" b="1" dirty="0"/>
        </a:p>
        <a:p xmlns:a="http://schemas.openxmlformats.org/drawingml/2006/main">
          <a:pPr algn="ctr"/>
          <a:r>
            <a:rPr lang="es-MX" b="1" dirty="0"/>
            <a:t>Atenciones</a:t>
          </a:r>
          <a:endParaRPr lang="es-MX" sz="1100" b="1" dirty="0"/>
        </a:p>
      </cdr:txBody>
    </cdr:sp>
  </cdr:relSizeAnchor>
</c:userShapes>
</file>

<file path=ppt/drawings/drawing30.xml><?xml version="1.0" encoding="utf-8"?>
<c:userShapes xmlns:c="http://schemas.openxmlformats.org/drawingml/2006/chart">
  <cdr:relSizeAnchor xmlns:cdr="http://schemas.openxmlformats.org/drawingml/2006/chartDrawing">
    <cdr:from>
      <cdr:x>0.60163</cdr:x>
      <cdr:y>0.47887</cdr:y>
    </cdr:from>
    <cdr:to>
      <cdr:x>0.97561</cdr:x>
      <cdr:y>0.94366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5328592" y="2448272"/>
          <a:ext cx="3312368" cy="23762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MX" sz="1100" dirty="0"/>
        </a:p>
      </cdr:txBody>
    </cdr:sp>
  </cdr:relSizeAnchor>
  <cdr:relSizeAnchor xmlns:cdr="http://schemas.openxmlformats.org/drawingml/2006/chartDrawing">
    <cdr:from>
      <cdr:x>0.4918</cdr:x>
      <cdr:y>0.57916</cdr:y>
    </cdr:from>
    <cdr:to>
      <cdr:x>0.76086</cdr:x>
      <cdr:y>0.83979</cdr:y>
    </cdr:to>
    <cdr:sp macro="" textlink="">
      <cdr:nvSpPr>
        <cdr:cNvPr id="5" name="CuadroTexto 4"/>
        <cdr:cNvSpPr txBox="1"/>
      </cdr:nvSpPr>
      <cdr:spPr>
        <a:xfrm xmlns:a="http://schemas.openxmlformats.org/drawingml/2006/main">
          <a:off x="4320480" y="2880320"/>
          <a:ext cx="2363653" cy="12961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MX" sz="1100" dirty="0"/>
        </a:p>
      </cdr:txBody>
    </cdr:sp>
  </cdr:relSizeAnchor>
  <cdr:relSizeAnchor xmlns:cdr="http://schemas.openxmlformats.org/drawingml/2006/chartDrawing">
    <cdr:from>
      <cdr:x>0.10344</cdr:x>
      <cdr:y>0.28931</cdr:y>
    </cdr:from>
    <cdr:to>
      <cdr:x>0.20614</cdr:x>
      <cdr:y>0.37245</cdr:y>
    </cdr:to>
    <cdr:sp macro="" textlink="">
      <cdr:nvSpPr>
        <cdr:cNvPr id="3" name="CuadroTexto 2"/>
        <cdr:cNvSpPr txBox="1"/>
      </cdr:nvSpPr>
      <cdr:spPr>
        <a:xfrm xmlns:a="http://schemas.openxmlformats.org/drawingml/2006/main">
          <a:off x="1120025" y="1590854"/>
          <a:ext cx="1112042" cy="457169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b="1" dirty="0" smtClean="0"/>
            <a:t>27.67</a:t>
          </a:r>
          <a:r>
            <a:rPr lang="es-MX" sz="1100" b="1" dirty="0" smtClean="0"/>
            <a:t>% de las atenciones</a:t>
          </a:r>
          <a:endParaRPr lang="es-MX" sz="1100" b="1" dirty="0"/>
        </a:p>
      </cdr:txBody>
    </cdr:sp>
  </cdr:relSizeAnchor>
  <cdr:relSizeAnchor xmlns:cdr="http://schemas.openxmlformats.org/drawingml/2006/chartDrawing">
    <cdr:from>
      <cdr:x>0.30215</cdr:x>
      <cdr:y>0.19817</cdr:y>
    </cdr:from>
    <cdr:to>
      <cdr:x>0.40249</cdr:x>
      <cdr:y>0.28132</cdr:y>
    </cdr:to>
    <cdr:sp macro="" textlink="">
      <cdr:nvSpPr>
        <cdr:cNvPr id="8" name="CuadroTexto 1"/>
        <cdr:cNvSpPr txBox="1"/>
      </cdr:nvSpPr>
      <cdr:spPr>
        <a:xfrm xmlns:a="http://schemas.openxmlformats.org/drawingml/2006/main">
          <a:off x="3271631" y="1089694"/>
          <a:ext cx="1086459" cy="457224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b="1" dirty="0" smtClean="0"/>
            <a:t>33.33</a:t>
          </a:r>
          <a:r>
            <a:rPr lang="es-MX" sz="1100" b="1" dirty="0" smtClean="0"/>
            <a:t>% de las atenciones</a:t>
          </a:r>
          <a:endParaRPr lang="es-MX" sz="1100" b="1" dirty="0"/>
        </a:p>
      </cdr:txBody>
    </cdr:sp>
  </cdr:relSizeAnchor>
  <cdr:relSizeAnchor xmlns:cdr="http://schemas.openxmlformats.org/drawingml/2006/chartDrawing">
    <cdr:from>
      <cdr:x>0.50069</cdr:x>
      <cdr:y>0.13425</cdr:y>
    </cdr:from>
    <cdr:to>
      <cdr:x>0.60104</cdr:x>
      <cdr:y>0.2174</cdr:y>
    </cdr:to>
    <cdr:sp macro="" textlink="">
      <cdr:nvSpPr>
        <cdr:cNvPr id="9" name="CuadroTexto 1"/>
        <cdr:cNvSpPr txBox="1"/>
      </cdr:nvSpPr>
      <cdr:spPr>
        <a:xfrm xmlns:a="http://schemas.openxmlformats.org/drawingml/2006/main">
          <a:off x="5421334" y="738208"/>
          <a:ext cx="1086567" cy="457224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b="1" dirty="0" smtClean="0"/>
            <a:t>36.47</a:t>
          </a:r>
          <a:r>
            <a:rPr lang="es-MX" sz="1100" b="1" dirty="0" smtClean="0"/>
            <a:t>% de las atenciones</a:t>
          </a:r>
          <a:endParaRPr lang="es-MX" sz="1100" b="1" dirty="0"/>
        </a:p>
      </cdr:txBody>
    </cdr:sp>
  </cdr:relSizeAnchor>
  <cdr:relSizeAnchor xmlns:cdr="http://schemas.openxmlformats.org/drawingml/2006/chartDrawing">
    <cdr:from>
      <cdr:x>0.70423</cdr:x>
      <cdr:y>0.70556</cdr:y>
    </cdr:from>
    <cdr:to>
      <cdr:x>0.78868</cdr:x>
      <cdr:y>0.7887</cdr:y>
    </cdr:to>
    <cdr:sp macro="" textlink="">
      <cdr:nvSpPr>
        <cdr:cNvPr id="10" name="CuadroTexto 1"/>
        <cdr:cNvSpPr txBox="1"/>
      </cdr:nvSpPr>
      <cdr:spPr>
        <a:xfrm xmlns:a="http://schemas.openxmlformats.org/drawingml/2006/main">
          <a:off x="7625292" y="3879714"/>
          <a:ext cx="914405" cy="457169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b="1" dirty="0" smtClean="0"/>
            <a:t>2.51</a:t>
          </a:r>
          <a:r>
            <a:rPr lang="es-MX" sz="1100" b="1" dirty="0" smtClean="0"/>
            <a:t>% de las atenciones</a:t>
          </a:r>
          <a:endParaRPr lang="es-MX" sz="1100" b="1" dirty="0"/>
        </a:p>
      </cdr:txBody>
    </cdr:sp>
  </cdr:relSizeAnchor>
</c:userShapes>
</file>

<file path=ppt/drawings/drawing31.xml><?xml version="1.0" encoding="utf-8"?>
<c:userShapes xmlns:c="http://schemas.openxmlformats.org/drawingml/2006/chart">
  <cdr:relSizeAnchor xmlns:cdr="http://schemas.openxmlformats.org/drawingml/2006/chartDrawing">
    <cdr:from>
      <cdr:x>0.47272</cdr:x>
      <cdr:y>0.33731</cdr:y>
    </cdr:from>
    <cdr:to>
      <cdr:x>0.55699</cdr:x>
      <cdr:y>0.38968</cdr:y>
    </cdr:to>
    <cdr:sp macro="" textlink="">
      <cdr:nvSpPr>
        <cdr:cNvPr id="3" name="CuadroTexto 1"/>
        <cdr:cNvSpPr txBox="1"/>
      </cdr:nvSpPr>
      <cdr:spPr>
        <a:xfrm xmlns:a="http://schemas.openxmlformats.org/drawingml/2006/main">
          <a:off x="4970934" y="1616361"/>
          <a:ext cx="886150" cy="250947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30</a:t>
          </a:r>
          <a:r>
            <a:rPr lang="es-MX" sz="1100" dirty="0" smtClean="0"/>
            <a:t> </a:t>
          </a:r>
          <a:r>
            <a:rPr lang="es-MX" sz="1100" dirty="0"/>
            <a:t>Mujeres</a:t>
          </a:r>
        </a:p>
      </cdr:txBody>
    </cdr:sp>
  </cdr:relSizeAnchor>
  <cdr:relSizeAnchor xmlns:cdr="http://schemas.openxmlformats.org/drawingml/2006/chartDrawing">
    <cdr:from>
      <cdr:x>0.66172</cdr:x>
      <cdr:y>0.42654</cdr:y>
    </cdr:from>
    <cdr:to>
      <cdr:x>0.74216</cdr:x>
      <cdr:y>0.48647</cdr:y>
    </cdr:to>
    <cdr:sp macro="" textlink="">
      <cdr:nvSpPr>
        <cdr:cNvPr id="5" name="CuadroTexto 4"/>
        <cdr:cNvSpPr txBox="1"/>
      </cdr:nvSpPr>
      <cdr:spPr>
        <a:xfrm xmlns:a="http://schemas.openxmlformats.org/drawingml/2006/main">
          <a:off x="6958414" y="2043953"/>
          <a:ext cx="845875" cy="287179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dirty="0" smtClean="0"/>
            <a:t>25 </a:t>
          </a:r>
          <a:r>
            <a:rPr lang="es-MX" sz="1100" dirty="0"/>
            <a:t>Mujeres</a:t>
          </a:r>
        </a:p>
      </cdr:txBody>
    </cdr:sp>
  </cdr:relSizeAnchor>
  <cdr:relSizeAnchor xmlns:cdr="http://schemas.openxmlformats.org/drawingml/2006/chartDrawing">
    <cdr:from>
      <cdr:x>0.84561</cdr:x>
      <cdr:y>0.47594</cdr:y>
    </cdr:from>
    <cdr:to>
      <cdr:x>0.92614</cdr:x>
      <cdr:y>0.52465</cdr:y>
    </cdr:to>
    <cdr:sp macro="" textlink="">
      <cdr:nvSpPr>
        <cdr:cNvPr id="6" name="CuadroTexto 5"/>
        <cdr:cNvSpPr txBox="1"/>
      </cdr:nvSpPr>
      <cdr:spPr>
        <a:xfrm xmlns:a="http://schemas.openxmlformats.org/drawingml/2006/main">
          <a:off x="8892106" y="2280648"/>
          <a:ext cx="846822" cy="233414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dirty="0" smtClean="0"/>
            <a:t>23 </a:t>
          </a:r>
          <a:r>
            <a:rPr lang="es-MX" sz="1100" dirty="0"/>
            <a:t>Mujeres</a:t>
          </a:r>
        </a:p>
      </cdr:txBody>
    </cdr:sp>
  </cdr:relSizeAnchor>
  <cdr:relSizeAnchor xmlns:cdr="http://schemas.openxmlformats.org/drawingml/2006/chartDrawing">
    <cdr:from>
      <cdr:x>0.28623</cdr:x>
      <cdr:y>0.24155</cdr:y>
    </cdr:from>
    <cdr:to>
      <cdr:x>0.36856</cdr:x>
      <cdr:y>0.30511</cdr:y>
    </cdr:to>
    <cdr:sp macro="" textlink="">
      <cdr:nvSpPr>
        <cdr:cNvPr id="7" name="CuadroTexto 1"/>
        <cdr:cNvSpPr txBox="1"/>
      </cdr:nvSpPr>
      <cdr:spPr>
        <a:xfrm xmlns:a="http://schemas.openxmlformats.org/drawingml/2006/main">
          <a:off x="3009841" y="1157483"/>
          <a:ext cx="865750" cy="30458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36 </a:t>
          </a:r>
          <a:r>
            <a:rPr lang="es-MX" sz="1100" dirty="0"/>
            <a:t>Mujeres</a:t>
          </a:r>
        </a:p>
      </cdr:txBody>
    </cdr:sp>
  </cdr:relSizeAnchor>
  <cdr:relSizeAnchor xmlns:cdr="http://schemas.openxmlformats.org/drawingml/2006/chartDrawing">
    <cdr:from>
      <cdr:x>0.10191</cdr:x>
      <cdr:y>0.1021</cdr:y>
    </cdr:from>
    <cdr:to>
      <cdr:x>0.1854</cdr:x>
      <cdr:y>0.15983</cdr:y>
    </cdr:to>
    <cdr:sp macro="" textlink="">
      <cdr:nvSpPr>
        <cdr:cNvPr id="8" name="CuadroTexto 1"/>
        <cdr:cNvSpPr txBox="1"/>
      </cdr:nvSpPr>
      <cdr:spPr>
        <a:xfrm xmlns:a="http://schemas.openxmlformats.org/drawingml/2006/main">
          <a:off x="1071692" y="489248"/>
          <a:ext cx="877947" cy="276623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ES" dirty="0" smtClean="0"/>
            <a:t>45</a:t>
          </a:r>
          <a:r>
            <a:rPr lang="es-MX" dirty="0"/>
            <a:t> </a:t>
          </a:r>
          <a:r>
            <a:rPr lang="es-MX" dirty="0" smtClean="0"/>
            <a:t>Mujeres</a:t>
          </a:r>
          <a:endParaRPr lang="es-MX" sz="1100" dirty="0"/>
        </a:p>
      </cdr:txBody>
    </cdr:sp>
  </cdr:relSizeAnchor>
</c:userShapes>
</file>

<file path=ppt/drawings/drawing32.xml><?xml version="1.0" encoding="utf-8"?>
<c:userShapes xmlns:c="http://schemas.openxmlformats.org/drawingml/2006/chart">
  <cdr:relSizeAnchor xmlns:cdr="http://schemas.openxmlformats.org/drawingml/2006/chartDrawing">
    <cdr:from>
      <cdr:x>0.47911</cdr:x>
      <cdr:y>0.47204</cdr:y>
    </cdr:from>
    <cdr:to>
      <cdr:x>0.56607</cdr:x>
      <cdr:y>0.56134</cdr:y>
    </cdr:to>
    <cdr:sp macro="" textlink="">
      <cdr:nvSpPr>
        <cdr:cNvPr id="6" name="CuadroTexto 5"/>
        <cdr:cNvSpPr txBox="1"/>
      </cdr:nvSpPr>
      <cdr:spPr>
        <a:xfrm xmlns:a="http://schemas.openxmlformats.org/drawingml/2006/main">
          <a:off x="5038165" y="1973083"/>
          <a:ext cx="914400" cy="3732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MX" sz="1100" dirty="0"/>
        </a:p>
      </cdr:txBody>
    </cdr:sp>
  </cdr:relSizeAnchor>
  <cdr:relSizeAnchor xmlns:cdr="http://schemas.openxmlformats.org/drawingml/2006/chartDrawing">
    <cdr:from>
      <cdr:x>0.73359</cdr:x>
      <cdr:y>0.03373</cdr:y>
    </cdr:from>
    <cdr:to>
      <cdr:x>0.78858</cdr:x>
      <cdr:y>0.14633</cdr:y>
    </cdr:to>
    <cdr:sp macro="" textlink="">
      <cdr:nvSpPr>
        <cdr:cNvPr id="8" name="CuadroTexto 7"/>
        <cdr:cNvSpPr txBox="1"/>
      </cdr:nvSpPr>
      <cdr:spPr>
        <a:xfrm xmlns:a="http://schemas.openxmlformats.org/drawingml/2006/main">
          <a:off x="7714129" y="141007"/>
          <a:ext cx="578224" cy="4706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MX" sz="1100" dirty="0"/>
        </a:p>
      </cdr:txBody>
    </cdr:sp>
  </cdr:relSizeAnchor>
  <cdr:relSizeAnchor xmlns:cdr="http://schemas.openxmlformats.org/drawingml/2006/chartDrawing">
    <cdr:from>
      <cdr:x>0.10203</cdr:x>
      <cdr:y>0.06587</cdr:y>
    </cdr:from>
    <cdr:to>
      <cdr:x>0.20324</cdr:x>
      <cdr:y>0.12623</cdr:y>
    </cdr:to>
    <cdr:sp macro="" textlink="">
      <cdr:nvSpPr>
        <cdr:cNvPr id="12" name="CuadroTexto 1"/>
        <cdr:cNvSpPr txBox="1"/>
      </cdr:nvSpPr>
      <cdr:spPr>
        <a:xfrm xmlns:a="http://schemas.openxmlformats.org/drawingml/2006/main">
          <a:off x="1072884" y="323830"/>
          <a:ext cx="1064283" cy="29673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349 </a:t>
          </a:r>
          <a:r>
            <a:rPr lang="es-MX" sz="1100" dirty="0"/>
            <a:t>Mujeres</a:t>
          </a:r>
        </a:p>
      </cdr:txBody>
    </cdr:sp>
  </cdr:relSizeAnchor>
  <cdr:relSizeAnchor xmlns:cdr="http://schemas.openxmlformats.org/drawingml/2006/chartDrawing">
    <cdr:from>
      <cdr:x>0.4261</cdr:x>
      <cdr:y>0.1629</cdr:y>
    </cdr:from>
    <cdr:to>
      <cdr:x>0.51796</cdr:x>
      <cdr:y>0.2277</cdr:y>
    </cdr:to>
    <cdr:sp macro="" textlink="">
      <cdr:nvSpPr>
        <cdr:cNvPr id="13" name="CuadroTexto 1"/>
        <cdr:cNvSpPr txBox="1"/>
      </cdr:nvSpPr>
      <cdr:spPr>
        <a:xfrm xmlns:a="http://schemas.openxmlformats.org/drawingml/2006/main">
          <a:off x="4480697" y="800852"/>
          <a:ext cx="965963" cy="318563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299 </a:t>
          </a:r>
          <a:r>
            <a:rPr lang="es-MX" sz="1100" dirty="0"/>
            <a:t>Mujeres</a:t>
          </a:r>
        </a:p>
      </cdr:txBody>
    </cdr:sp>
  </cdr:relSizeAnchor>
  <cdr:relSizeAnchor xmlns:cdr="http://schemas.openxmlformats.org/drawingml/2006/chartDrawing">
    <cdr:from>
      <cdr:x>0.20708</cdr:x>
      <cdr:y>0.70592</cdr:y>
    </cdr:from>
    <cdr:to>
      <cdr:x>0.27688</cdr:x>
      <cdr:y>0.78827</cdr:y>
    </cdr:to>
    <cdr:sp macro="" textlink="">
      <cdr:nvSpPr>
        <cdr:cNvPr id="14" name="CuadroTexto 1"/>
        <cdr:cNvSpPr txBox="1"/>
      </cdr:nvSpPr>
      <cdr:spPr>
        <a:xfrm xmlns:a="http://schemas.openxmlformats.org/drawingml/2006/main">
          <a:off x="2177569" y="3470370"/>
          <a:ext cx="734011" cy="40484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0</a:t>
          </a:r>
        </a:p>
        <a:p xmlns:a="http://schemas.openxmlformats.org/drawingml/2006/main">
          <a:pPr algn="ctr"/>
          <a:r>
            <a:rPr lang="es-ES" sz="1100" dirty="0" smtClean="0"/>
            <a:t>Hombres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0.52111</cdr:x>
      <cdr:y>0.71473</cdr:y>
    </cdr:from>
    <cdr:to>
      <cdr:x>0.59032</cdr:x>
      <cdr:y>0.7966</cdr:y>
    </cdr:to>
    <cdr:sp macro="" textlink="">
      <cdr:nvSpPr>
        <cdr:cNvPr id="15" name="CuadroTexto 1"/>
        <cdr:cNvSpPr txBox="1"/>
      </cdr:nvSpPr>
      <cdr:spPr>
        <a:xfrm xmlns:a="http://schemas.openxmlformats.org/drawingml/2006/main">
          <a:off x="5479757" y="3513689"/>
          <a:ext cx="727784" cy="40248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2</a:t>
          </a:r>
        </a:p>
        <a:p xmlns:a="http://schemas.openxmlformats.org/drawingml/2006/main">
          <a:pPr algn="ctr"/>
          <a:r>
            <a:rPr lang="es-ES" sz="1100" dirty="0" smtClean="0"/>
            <a:t>Hombres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0.73739</cdr:x>
      <cdr:y>0.41284</cdr:y>
    </cdr:from>
    <cdr:to>
      <cdr:x>0.82492</cdr:x>
      <cdr:y>0.47447</cdr:y>
    </cdr:to>
    <cdr:sp macro="" textlink="">
      <cdr:nvSpPr>
        <cdr:cNvPr id="16" name="CuadroTexto 1"/>
        <cdr:cNvSpPr txBox="1"/>
      </cdr:nvSpPr>
      <cdr:spPr>
        <a:xfrm xmlns:a="http://schemas.openxmlformats.org/drawingml/2006/main">
          <a:off x="7754109" y="2029581"/>
          <a:ext cx="920430" cy="302979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174 </a:t>
          </a:r>
          <a:r>
            <a:rPr lang="es-MX" sz="1100" dirty="0" smtClean="0"/>
            <a:t>Mujeres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0.83918</cdr:x>
      <cdr:y>0.72084</cdr:y>
    </cdr:from>
    <cdr:to>
      <cdr:x>0.90839</cdr:x>
      <cdr:y>0.80271</cdr:y>
    </cdr:to>
    <cdr:sp macro="" textlink="">
      <cdr:nvSpPr>
        <cdr:cNvPr id="10" name="CuadroTexto 1"/>
        <cdr:cNvSpPr txBox="1"/>
      </cdr:nvSpPr>
      <cdr:spPr>
        <a:xfrm xmlns:a="http://schemas.openxmlformats.org/drawingml/2006/main">
          <a:off x="8824475" y="3543707"/>
          <a:ext cx="727784" cy="40248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2</a:t>
          </a:r>
        </a:p>
        <a:p xmlns:a="http://schemas.openxmlformats.org/drawingml/2006/main">
          <a:pPr algn="ctr"/>
          <a:r>
            <a:rPr lang="es-ES" sz="1100" dirty="0" smtClean="0"/>
            <a:t>Hombres</a:t>
          </a:r>
          <a:endParaRPr lang="es-MX" sz="1100" dirty="0"/>
        </a:p>
      </cdr:txBody>
    </cdr:sp>
  </cdr:relSizeAnchor>
</c:userShapes>
</file>

<file path=ppt/drawings/drawing33.xml><?xml version="1.0" encoding="utf-8"?>
<c:userShapes xmlns:c="http://schemas.openxmlformats.org/drawingml/2006/chart">
  <cdr:relSizeAnchor xmlns:cdr="http://schemas.openxmlformats.org/drawingml/2006/chartDrawing">
    <cdr:from>
      <cdr:x>0.58629</cdr:x>
      <cdr:y>0.76979</cdr:y>
    </cdr:from>
    <cdr:to>
      <cdr:x>0.68008</cdr:x>
      <cdr:y>0.85769</cdr:y>
    </cdr:to>
    <cdr:sp macro="" textlink="">
      <cdr:nvSpPr>
        <cdr:cNvPr id="3" name="CuadroTexto 1"/>
        <cdr:cNvSpPr txBox="1"/>
      </cdr:nvSpPr>
      <cdr:spPr>
        <a:xfrm xmlns:a="http://schemas.openxmlformats.org/drawingml/2006/main">
          <a:off x="6165186" y="3688773"/>
          <a:ext cx="986233" cy="42120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36</a:t>
          </a:r>
          <a:r>
            <a:rPr lang="es-MX" sz="1100" dirty="0" smtClean="0"/>
            <a:t> Atenciones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0.81842</cdr:x>
      <cdr:y>0.79148</cdr:y>
    </cdr:from>
    <cdr:to>
      <cdr:x>0.91427</cdr:x>
      <cdr:y>0.88367</cdr:y>
    </cdr:to>
    <cdr:sp macro="" textlink="">
      <cdr:nvSpPr>
        <cdr:cNvPr id="5" name="CuadroTexto 4"/>
        <cdr:cNvSpPr txBox="1"/>
      </cdr:nvSpPr>
      <cdr:spPr>
        <a:xfrm xmlns:a="http://schemas.openxmlformats.org/drawingml/2006/main">
          <a:off x="8606147" y="3792682"/>
          <a:ext cx="1007918" cy="44180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dirty="0" smtClean="0"/>
            <a:t>15</a:t>
          </a:r>
        </a:p>
        <a:p xmlns:a="http://schemas.openxmlformats.org/drawingml/2006/main">
          <a:pPr algn="ctr"/>
          <a:r>
            <a:rPr lang="es-MX" sz="1100" dirty="0" smtClean="0"/>
            <a:t>Atenciones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0.35103</cdr:x>
      <cdr:y>0.60933</cdr:y>
    </cdr:from>
    <cdr:to>
      <cdr:x>0.4449</cdr:x>
      <cdr:y>0.69326</cdr:y>
    </cdr:to>
    <cdr:sp macro="" textlink="">
      <cdr:nvSpPr>
        <cdr:cNvPr id="7" name="CuadroTexto 1"/>
        <cdr:cNvSpPr txBox="1"/>
      </cdr:nvSpPr>
      <cdr:spPr>
        <a:xfrm xmlns:a="http://schemas.openxmlformats.org/drawingml/2006/main">
          <a:off x="3691247" y="2919845"/>
          <a:ext cx="987136" cy="40218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171 </a:t>
          </a:r>
          <a:r>
            <a:rPr lang="es-MX" sz="1100" dirty="0" smtClean="0"/>
            <a:t>Atenciones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0.11684</cdr:x>
      <cdr:y>0.12107</cdr:y>
    </cdr:from>
    <cdr:to>
      <cdr:x>0.21269</cdr:x>
      <cdr:y>0.19683</cdr:y>
    </cdr:to>
    <cdr:sp macro="" textlink="">
      <cdr:nvSpPr>
        <cdr:cNvPr id="8" name="CuadroTexto 1"/>
        <cdr:cNvSpPr txBox="1"/>
      </cdr:nvSpPr>
      <cdr:spPr>
        <a:xfrm xmlns:a="http://schemas.openxmlformats.org/drawingml/2006/main">
          <a:off x="1228603" y="580150"/>
          <a:ext cx="1007918" cy="36303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604</a:t>
          </a:r>
        </a:p>
        <a:p xmlns:a="http://schemas.openxmlformats.org/drawingml/2006/main">
          <a:pPr algn="ctr"/>
          <a:r>
            <a:rPr lang="es-MX" sz="1100" dirty="0" smtClean="0"/>
            <a:t>Atenciones</a:t>
          </a:r>
          <a:endParaRPr lang="es-MX" sz="1100" dirty="0"/>
        </a:p>
      </cdr:txBody>
    </cdr:sp>
  </cdr:relSizeAnchor>
</c:userShapes>
</file>

<file path=ppt/drawings/drawing34.xml><?xml version="1.0" encoding="utf-8"?>
<c:userShapes xmlns:c="http://schemas.openxmlformats.org/drawingml/2006/chart">
  <cdr:relSizeAnchor xmlns:cdr="http://schemas.openxmlformats.org/drawingml/2006/chartDrawing">
    <cdr:from>
      <cdr:x>0.70775</cdr:x>
      <cdr:y>0.03036</cdr:y>
    </cdr:from>
    <cdr:to>
      <cdr:x>0.8036</cdr:x>
      <cdr:y>0.12255</cdr:y>
    </cdr:to>
    <cdr:sp macro="" textlink="">
      <cdr:nvSpPr>
        <cdr:cNvPr id="5" name="CuadroTexto 4"/>
        <cdr:cNvSpPr txBox="1"/>
      </cdr:nvSpPr>
      <cdr:spPr>
        <a:xfrm xmlns:a="http://schemas.openxmlformats.org/drawingml/2006/main">
          <a:off x="7442396" y="145473"/>
          <a:ext cx="1007921" cy="441766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dirty="0" smtClean="0"/>
            <a:t>112</a:t>
          </a:r>
        </a:p>
        <a:p xmlns:a="http://schemas.openxmlformats.org/drawingml/2006/main">
          <a:pPr algn="ctr"/>
          <a:r>
            <a:rPr lang="es-MX" sz="1100" dirty="0" smtClean="0"/>
            <a:t>Mujeres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0.23245</cdr:x>
      <cdr:y>0.54427</cdr:y>
    </cdr:from>
    <cdr:to>
      <cdr:x>0.3283</cdr:x>
      <cdr:y>0.63528</cdr:y>
    </cdr:to>
    <cdr:sp macro="" textlink="">
      <cdr:nvSpPr>
        <cdr:cNvPr id="8" name="CuadroTexto 1"/>
        <cdr:cNvSpPr txBox="1"/>
      </cdr:nvSpPr>
      <cdr:spPr>
        <a:xfrm xmlns:a="http://schemas.openxmlformats.org/drawingml/2006/main">
          <a:off x="2444379" y="2608116"/>
          <a:ext cx="1007920" cy="436096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59</a:t>
          </a:r>
        </a:p>
        <a:p xmlns:a="http://schemas.openxmlformats.org/drawingml/2006/main">
          <a:pPr algn="ctr"/>
          <a:r>
            <a:rPr lang="es-MX" dirty="0" smtClean="0"/>
            <a:t>Mujeres</a:t>
          </a:r>
          <a:endParaRPr lang="es-MX" sz="1100" dirty="0"/>
        </a:p>
      </cdr:txBody>
    </cdr:sp>
  </cdr:relSizeAnchor>
</c:userShapes>
</file>

<file path=ppt/drawings/drawing35.xml><?xml version="1.0" encoding="utf-8"?>
<c:userShapes xmlns:c="http://schemas.openxmlformats.org/drawingml/2006/chart">
  <cdr:relSizeAnchor xmlns:cdr="http://schemas.openxmlformats.org/drawingml/2006/chartDrawing">
    <cdr:from>
      <cdr:x>0.65637</cdr:x>
      <cdr:y>0.15484</cdr:y>
    </cdr:from>
    <cdr:to>
      <cdr:x>0.75222</cdr:x>
      <cdr:y>0.24703</cdr:y>
    </cdr:to>
    <cdr:sp macro="" textlink="">
      <cdr:nvSpPr>
        <cdr:cNvPr id="5" name="CuadroTexto 4"/>
        <cdr:cNvSpPr txBox="1"/>
      </cdr:nvSpPr>
      <cdr:spPr>
        <a:xfrm xmlns:a="http://schemas.openxmlformats.org/drawingml/2006/main">
          <a:off x="6902088" y="775511"/>
          <a:ext cx="1007920" cy="461726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dirty="0" smtClean="0"/>
            <a:t>10</a:t>
          </a:r>
        </a:p>
        <a:p xmlns:a="http://schemas.openxmlformats.org/drawingml/2006/main">
          <a:pPr algn="ctr"/>
          <a:r>
            <a:rPr lang="es-MX" sz="1100" dirty="0" smtClean="0"/>
            <a:t>Atenciones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0.0951</cdr:x>
      <cdr:y>0.11926</cdr:y>
    </cdr:from>
    <cdr:to>
      <cdr:x>0.19095</cdr:x>
      <cdr:y>0.21027</cdr:y>
    </cdr:to>
    <cdr:sp macro="" textlink="">
      <cdr:nvSpPr>
        <cdr:cNvPr id="8" name="CuadroTexto 1"/>
        <cdr:cNvSpPr txBox="1"/>
      </cdr:nvSpPr>
      <cdr:spPr>
        <a:xfrm xmlns:a="http://schemas.openxmlformats.org/drawingml/2006/main">
          <a:off x="1000015" y="571478"/>
          <a:ext cx="1007920" cy="43611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10</a:t>
          </a:r>
        </a:p>
        <a:p xmlns:a="http://schemas.openxmlformats.org/drawingml/2006/main">
          <a:pPr algn="ctr"/>
          <a:r>
            <a:rPr lang="es-MX" dirty="0" smtClean="0"/>
            <a:t>Atenciones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0.84301</cdr:x>
      <cdr:y>0.65891</cdr:y>
    </cdr:from>
    <cdr:to>
      <cdr:x>0.93886</cdr:x>
      <cdr:y>0.74992</cdr:y>
    </cdr:to>
    <cdr:sp macro="" textlink="">
      <cdr:nvSpPr>
        <cdr:cNvPr id="4" name="CuadroTexto 1"/>
        <cdr:cNvSpPr txBox="1"/>
      </cdr:nvSpPr>
      <cdr:spPr>
        <a:xfrm xmlns:a="http://schemas.openxmlformats.org/drawingml/2006/main">
          <a:off x="8864779" y="3300074"/>
          <a:ext cx="1007920" cy="455816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2</a:t>
          </a:r>
        </a:p>
        <a:p xmlns:a="http://schemas.openxmlformats.org/drawingml/2006/main">
          <a:pPr algn="ctr"/>
          <a:r>
            <a:rPr lang="es-MX" dirty="0" smtClean="0"/>
            <a:t>Atenciones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0.46777</cdr:x>
      <cdr:y>0.10289</cdr:y>
    </cdr:from>
    <cdr:to>
      <cdr:x>0.56362</cdr:x>
      <cdr:y>0.1939</cdr:y>
    </cdr:to>
    <cdr:sp macro="" textlink="">
      <cdr:nvSpPr>
        <cdr:cNvPr id="6" name="CuadroTexto 1"/>
        <cdr:cNvSpPr txBox="1"/>
      </cdr:nvSpPr>
      <cdr:spPr>
        <a:xfrm xmlns:a="http://schemas.openxmlformats.org/drawingml/2006/main">
          <a:off x="4918842" y="515311"/>
          <a:ext cx="1007920" cy="455816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11</a:t>
          </a:r>
        </a:p>
        <a:p xmlns:a="http://schemas.openxmlformats.org/drawingml/2006/main">
          <a:pPr algn="ctr"/>
          <a:r>
            <a:rPr lang="es-MX" dirty="0" smtClean="0"/>
            <a:t>Atenciones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0.27878</cdr:x>
      <cdr:y>0.73702</cdr:y>
    </cdr:from>
    <cdr:to>
      <cdr:x>0.37463</cdr:x>
      <cdr:y>0.82803</cdr:y>
    </cdr:to>
    <cdr:sp macro="" textlink="">
      <cdr:nvSpPr>
        <cdr:cNvPr id="7" name="CuadroTexto 1"/>
        <cdr:cNvSpPr txBox="1"/>
      </cdr:nvSpPr>
      <cdr:spPr>
        <a:xfrm xmlns:a="http://schemas.openxmlformats.org/drawingml/2006/main">
          <a:off x="2931570" y="3531732"/>
          <a:ext cx="1007920" cy="43611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1</a:t>
          </a:r>
        </a:p>
        <a:p xmlns:a="http://schemas.openxmlformats.org/drawingml/2006/main">
          <a:pPr algn="ctr"/>
          <a:r>
            <a:rPr lang="es-MX" dirty="0" smtClean="0"/>
            <a:t>Atenciones</a:t>
          </a:r>
          <a:endParaRPr lang="es-MX" sz="1100" dirty="0"/>
        </a:p>
      </cdr:txBody>
    </cdr:sp>
  </cdr:relSizeAnchor>
</c:userShapes>
</file>

<file path=ppt/drawings/drawing36.xml><?xml version="1.0" encoding="utf-8"?>
<c:userShapes xmlns:c="http://schemas.openxmlformats.org/drawingml/2006/chart">
  <cdr:relSizeAnchor xmlns:cdr="http://schemas.openxmlformats.org/drawingml/2006/chartDrawing">
    <cdr:from>
      <cdr:x>0.69657</cdr:x>
      <cdr:y>0.62736</cdr:y>
    </cdr:from>
    <cdr:to>
      <cdr:x>0.79242</cdr:x>
      <cdr:y>0.71955</cdr:y>
    </cdr:to>
    <cdr:sp macro="" textlink="">
      <cdr:nvSpPr>
        <cdr:cNvPr id="5" name="CuadroTexto 4"/>
        <cdr:cNvSpPr txBox="1"/>
      </cdr:nvSpPr>
      <cdr:spPr>
        <a:xfrm xmlns:a="http://schemas.openxmlformats.org/drawingml/2006/main">
          <a:off x="7324850" y="3006249"/>
          <a:ext cx="1007920" cy="441766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dirty="0" smtClean="0"/>
            <a:t>3</a:t>
          </a:r>
        </a:p>
        <a:p xmlns:a="http://schemas.openxmlformats.org/drawingml/2006/main">
          <a:pPr algn="ctr"/>
          <a:r>
            <a:rPr lang="es-MX" sz="1100" dirty="0" smtClean="0"/>
            <a:t>Atenciones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0.23259</cdr:x>
      <cdr:y>0.1015</cdr:y>
    </cdr:from>
    <cdr:to>
      <cdr:x>0.32844</cdr:x>
      <cdr:y>0.19251</cdr:y>
    </cdr:to>
    <cdr:sp macro="" textlink="">
      <cdr:nvSpPr>
        <cdr:cNvPr id="8" name="CuadroTexto 1"/>
        <cdr:cNvSpPr txBox="1"/>
      </cdr:nvSpPr>
      <cdr:spPr>
        <a:xfrm xmlns:a="http://schemas.openxmlformats.org/drawingml/2006/main">
          <a:off x="2445862" y="486388"/>
          <a:ext cx="1007920" cy="43611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12</a:t>
          </a:r>
        </a:p>
        <a:p xmlns:a="http://schemas.openxmlformats.org/drawingml/2006/main">
          <a:pPr algn="ctr"/>
          <a:r>
            <a:rPr lang="es-MX" dirty="0" smtClean="0"/>
            <a:t>Beneficiadas</a:t>
          </a:r>
          <a:endParaRPr lang="es-MX" sz="1100" dirty="0"/>
        </a:p>
      </cdr:txBody>
    </cdr:sp>
  </cdr:relSizeAnchor>
</c:userShapes>
</file>

<file path=ppt/drawings/drawing37.xml><?xml version="1.0" encoding="utf-8"?>
<c:userShapes xmlns:c="http://schemas.openxmlformats.org/drawingml/2006/chart">
  <cdr:relSizeAnchor xmlns:cdr="http://schemas.openxmlformats.org/drawingml/2006/chartDrawing">
    <cdr:from>
      <cdr:x>0.15732</cdr:x>
      <cdr:y>0.47569</cdr:y>
    </cdr:from>
    <cdr:to>
      <cdr:x>0.25669</cdr:x>
      <cdr:y>0.5942</cdr:y>
    </cdr:to>
    <cdr:sp macro="" textlink="">
      <cdr:nvSpPr>
        <cdr:cNvPr id="3" name="CuadroTexto 1"/>
        <cdr:cNvSpPr txBox="1"/>
      </cdr:nvSpPr>
      <cdr:spPr>
        <a:xfrm xmlns:a="http://schemas.openxmlformats.org/drawingml/2006/main">
          <a:off x="1654344" y="1933222"/>
          <a:ext cx="1044935" cy="48162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42</a:t>
          </a:r>
          <a:endParaRPr lang="es-MX" sz="1100" dirty="0"/>
        </a:p>
        <a:p xmlns:a="http://schemas.openxmlformats.org/drawingml/2006/main">
          <a:pPr algn="ctr"/>
          <a:r>
            <a:rPr lang="es-MX" dirty="0" smtClean="0"/>
            <a:t>Mujeres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0.21536</cdr:x>
      <cdr:y>0.40213</cdr:y>
    </cdr:from>
    <cdr:to>
      <cdr:x>0.30231</cdr:x>
      <cdr:y>0.61227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2264596" y="174978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s-MX" sz="1100" dirty="0"/>
        </a:p>
      </cdr:txBody>
    </cdr:sp>
  </cdr:relSizeAnchor>
  <cdr:relSizeAnchor xmlns:cdr="http://schemas.openxmlformats.org/drawingml/2006/chartDrawing">
    <cdr:from>
      <cdr:x>0.77743</cdr:x>
      <cdr:y>0</cdr:y>
    </cdr:from>
    <cdr:to>
      <cdr:x>0.8868</cdr:x>
      <cdr:y>0.11629</cdr:y>
    </cdr:to>
    <cdr:sp macro="" textlink="">
      <cdr:nvSpPr>
        <cdr:cNvPr id="4" name="Rectángulo 3"/>
        <cdr:cNvSpPr/>
      </cdr:nvSpPr>
      <cdr:spPr>
        <a:xfrm xmlns:a="http://schemas.openxmlformats.org/drawingml/2006/main">
          <a:off x="8175171" y="-2481943"/>
          <a:ext cx="1150093" cy="429694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>
              <a:lumMod val="40000"/>
              <a:lumOff val="60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es-ES" dirty="0" smtClean="0">
              <a:solidFill>
                <a:schemeClr val="tx1"/>
              </a:solidFill>
            </a:rPr>
            <a:t>104 Mujeres</a:t>
          </a:r>
        </a:p>
        <a:p xmlns:a="http://schemas.openxmlformats.org/drawingml/2006/main">
          <a:pPr algn="ctr"/>
          <a:r>
            <a:rPr lang="es-ES" dirty="0" smtClean="0">
              <a:solidFill>
                <a:schemeClr val="tx1"/>
              </a:solidFill>
            </a:rPr>
            <a:t>5 Hombres</a:t>
          </a:r>
          <a:endParaRPr lang="es-MX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0.47102</cdr:x>
      <cdr:y>0.47569</cdr:y>
    </cdr:from>
    <cdr:to>
      <cdr:x>0.57039</cdr:x>
      <cdr:y>0.5942</cdr:y>
    </cdr:to>
    <cdr:sp macro="" textlink="">
      <cdr:nvSpPr>
        <cdr:cNvPr id="5" name="CuadroTexto 1"/>
        <cdr:cNvSpPr txBox="1"/>
      </cdr:nvSpPr>
      <cdr:spPr>
        <a:xfrm xmlns:a="http://schemas.openxmlformats.org/drawingml/2006/main">
          <a:off x="4953047" y="1933222"/>
          <a:ext cx="1044935" cy="48162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42</a:t>
          </a:r>
          <a:endParaRPr lang="es-MX" sz="1100" dirty="0"/>
        </a:p>
        <a:p xmlns:a="http://schemas.openxmlformats.org/drawingml/2006/main">
          <a:pPr algn="ctr"/>
          <a:r>
            <a:rPr lang="es-MX" dirty="0" smtClean="0"/>
            <a:t>Mujeres</a:t>
          </a:r>
          <a:endParaRPr lang="es-MX" sz="1100" dirty="0"/>
        </a:p>
      </cdr:txBody>
    </cdr:sp>
  </cdr:relSizeAnchor>
</c:userShapes>
</file>

<file path=ppt/drawings/drawing38.xml><?xml version="1.0" encoding="utf-8"?>
<c:userShapes xmlns:c="http://schemas.openxmlformats.org/drawingml/2006/chart">
  <cdr:relSizeAnchor xmlns:cdr="http://schemas.openxmlformats.org/drawingml/2006/chartDrawing">
    <cdr:from>
      <cdr:x>0.07211</cdr:x>
      <cdr:y>0.56175</cdr:y>
    </cdr:from>
    <cdr:to>
      <cdr:x>0.13989</cdr:x>
      <cdr:y>0.66064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758265" y="2444356"/>
          <a:ext cx="712748" cy="430304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dirty="0" smtClean="0"/>
            <a:t>18</a:t>
          </a:r>
          <a:endParaRPr lang="es-MX" sz="1100" dirty="0"/>
        </a:p>
        <a:p xmlns:a="http://schemas.openxmlformats.org/drawingml/2006/main">
          <a:pPr algn="ctr"/>
          <a:r>
            <a:rPr lang="es-MX" dirty="0"/>
            <a:t>MUJERES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0.45219</cdr:x>
      <cdr:y>0.58984</cdr:y>
    </cdr:from>
    <cdr:to>
      <cdr:x>0.51997</cdr:x>
      <cdr:y>0.68873</cdr:y>
    </cdr:to>
    <cdr:sp macro="" textlink="">
      <cdr:nvSpPr>
        <cdr:cNvPr id="3" name="CuadroTexto 1"/>
        <cdr:cNvSpPr txBox="1"/>
      </cdr:nvSpPr>
      <cdr:spPr>
        <a:xfrm xmlns:a="http://schemas.openxmlformats.org/drawingml/2006/main">
          <a:off x="4755020" y="2566581"/>
          <a:ext cx="712747" cy="430304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11</a:t>
          </a:r>
          <a:endParaRPr lang="es-MX" sz="1100" dirty="0"/>
        </a:p>
        <a:p xmlns:a="http://schemas.openxmlformats.org/drawingml/2006/main">
          <a:pPr algn="ctr"/>
          <a:r>
            <a:rPr lang="es-MX" dirty="0"/>
            <a:t>MUJERES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0.63743</cdr:x>
      <cdr:y>0.01582</cdr:y>
    </cdr:from>
    <cdr:to>
      <cdr:x>0.7167</cdr:x>
      <cdr:y>0.11471</cdr:y>
    </cdr:to>
    <cdr:sp macro="" textlink="">
      <cdr:nvSpPr>
        <cdr:cNvPr id="4" name="CuadroTexto 1"/>
        <cdr:cNvSpPr txBox="1"/>
      </cdr:nvSpPr>
      <cdr:spPr>
        <a:xfrm xmlns:a="http://schemas.openxmlformats.org/drawingml/2006/main">
          <a:off x="6703011" y="68824"/>
          <a:ext cx="833532" cy="430303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84</a:t>
          </a:r>
          <a:endParaRPr lang="es-MX" sz="1100" dirty="0"/>
        </a:p>
        <a:p xmlns:a="http://schemas.openxmlformats.org/drawingml/2006/main">
          <a:pPr algn="ctr"/>
          <a:r>
            <a:rPr lang="es-MX" dirty="0"/>
            <a:t>MUJERES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0.25739</cdr:x>
      <cdr:y>0.23557</cdr:y>
    </cdr:from>
    <cdr:to>
      <cdr:x>0.3354</cdr:x>
      <cdr:y>0.34991</cdr:y>
    </cdr:to>
    <cdr:sp macro="" textlink="">
      <cdr:nvSpPr>
        <cdr:cNvPr id="5" name="CuadroTexto 4"/>
        <cdr:cNvSpPr txBox="1"/>
      </cdr:nvSpPr>
      <cdr:spPr>
        <a:xfrm xmlns:a="http://schemas.openxmlformats.org/drawingml/2006/main">
          <a:off x="2706649" y="1025055"/>
          <a:ext cx="820322" cy="49753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ES" dirty="0" smtClean="0"/>
            <a:t>55</a:t>
          </a:r>
        </a:p>
        <a:p xmlns:a="http://schemas.openxmlformats.org/drawingml/2006/main">
          <a:pPr algn="ctr"/>
          <a:r>
            <a:rPr lang="es-ES" dirty="0" smtClean="0"/>
            <a:t>MUJERES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0.51035</cdr:x>
      <cdr:y>0.70191</cdr:y>
    </cdr:from>
    <cdr:to>
      <cdr:x>0.58835</cdr:x>
      <cdr:y>0.78844</cdr:y>
    </cdr:to>
    <cdr:sp macro="" textlink="">
      <cdr:nvSpPr>
        <cdr:cNvPr id="6" name="CuadroTexto 1"/>
        <cdr:cNvSpPr txBox="1"/>
      </cdr:nvSpPr>
      <cdr:spPr>
        <a:xfrm xmlns:a="http://schemas.openxmlformats.org/drawingml/2006/main">
          <a:off x="5366656" y="3054263"/>
          <a:ext cx="820217" cy="37652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5</a:t>
          </a:r>
          <a:endParaRPr lang="es-MX" sz="1100" dirty="0"/>
        </a:p>
        <a:p xmlns:a="http://schemas.openxmlformats.org/drawingml/2006/main">
          <a:pPr algn="ctr"/>
          <a:r>
            <a:rPr lang="es-MX" dirty="0"/>
            <a:t>HOMBRES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0.8324</cdr:x>
      <cdr:y>0.55065</cdr:y>
    </cdr:from>
    <cdr:to>
      <cdr:x>0.91041</cdr:x>
      <cdr:y>0.63718</cdr:y>
    </cdr:to>
    <cdr:sp macro="" textlink="">
      <cdr:nvSpPr>
        <cdr:cNvPr id="7" name="CuadroTexto 1"/>
        <cdr:cNvSpPr txBox="1"/>
      </cdr:nvSpPr>
      <cdr:spPr>
        <a:xfrm xmlns:a="http://schemas.openxmlformats.org/drawingml/2006/main">
          <a:off x="8753172" y="2396064"/>
          <a:ext cx="820322" cy="37652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20</a:t>
          </a:r>
        </a:p>
        <a:p xmlns:a="http://schemas.openxmlformats.org/drawingml/2006/main">
          <a:pPr algn="ctr"/>
          <a:r>
            <a:rPr lang="es-ES" dirty="0" smtClean="0"/>
            <a:t>MUJERES</a:t>
          </a:r>
          <a:endParaRPr lang="es-MX" sz="1100" dirty="0"/>
        </a:p>
      </cdr:txBody>
    </cdr:sp>
  </cdr:relSizeAnchor>
</c:userShapes>
</file>

<file path=ppt/drawings/drawing39.xml><?xml version="1.0" encoding="utf-8"?>
<c:userShapes xmlns:c="http://schemas.openxmlformats.org/drawingml/2006/chart">
  <cdr:relSizeAnchor xmlns:cdr="http://schemas.openxmlformats.org/drawingml/2006/chartDrawing">
    <cdr:from>
      <cdr:x>0.70788</cdr:x>
      <cdr:y>0.02655</cdr:y>
    </cdr:from>
    <cdr:to>
      <cdr:x>0.82525</cdr:x>
      <cdr:y>0.14528</cdr:y>
    </cdr:to>
    <cdr:sp macro="" textlink="">
      <cdr:nvSpPr>
        <cdr:cNvPr id="2" name="12 CuadroTexto"/>
        <cdr:cNvSpPr txBox="1"/>
      </cdr:nvSpPr>
      <cdr:spPr>
        <a:xfrm xmlns:a="http://schemas.openxmlformats.org/drawingml/2006/main">
          <a:off x="5016480" y="116982"/>
          <a:ext cx="831754" cy="52323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>
            <a:lumMod val="20000"/>
            <a:lumOff val="80000"/>
          </a:schemeClr>
        </a:solidFill>
        <a:ln xmlns:a="http://schemas.openxmlformats.org/drawingml/2006/main">
          <a:solidFill>
            <a:schemeClr val="accent5"/>
          </a:solidFill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MX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400" dirty="0" smtClean="0"/>
            <a:t>500 Redes</a:t>
          </a:r>
          <a:endParaRPr lang="es-MX" sz="14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0.25588</cdr:x>
      <cdr:y>0.66061</cdr:y>
    </cdr:from>
    <cdr:to>
      <cdr:x>0.32745</cdr:x>
      <cdr:y>0.71575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2690777" y="2620764"/>
          <a:ext cx="752560" cy="21872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sz="1200" dirty="0" smtClean="0"/>
            <a:t>11.2%</a:t>
          </a:r>
          <a:endParaRPr lang="es-MX" sz="1200" dirty="0"/>
        </a:p>
      </cdr:txBody>
    </cdr:sp>
  </cdr:relSizeAnchor>
  <cdr:relSizeAnchor xmlns:cdr="http://schemas.openxmlformats.org/drawingml/2006/chartDrawing">
    <cdr:from>
      <cdr:x>0.725</cdr:x>
      <cdr:y>0.11472</cdr:y>
    </cdr:from>
    <cdr:to>
      <cdr:x>0.79657</cdr:x>
      <cdr:y>0.16985</cdr:y>
    </cdr:to>
    <cdr:sp macro="" textlink="">
      <cdr:nvSpPr>
        <cdr:cNvPr id="4" name="CuadroTexto 1"/>
        <cdr:cNvSpPr txBox="1"/>
      </cdr:nvSpPr>
      <cdr:spPr>
        <a:xfrm xmlns:a="http://schemas.openxmlformats.org/drawingml/2006/main">
          <a:off x="7623854" y="455111"/>
          <a:ext cx="752560" cy="21872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200" dirty="0" smtClean="0"/>
            <a:t>88.8%</a:t>
          </a:r>
          <a:endParaRPr lang="es-MX" sz="1200" dirty="0"/>
        </a:p>
      </cdr:txBody>
    </cdr:sp>
  </cdr:relSizeAnchor>
</c:userShapes>
</file>

<file path=ppt/drawings/drawing40.xml><?xml version="1.0" encoding="utf-8"?>
<c:userShapes xmlns:c="http://schemas.openxmlformats.org/drawingml/2006/chart">
  <cdr:relSizeAnchor xmlns:cdr="http://schemas.openxmlformats.org/drawingml/2006/chartDrawing">
    <cdr:from>
      <cdr:x>0.11445</cdr:x>
      <cdr:y>0</cdr:y>
    </cdr:from>
    <cdr:to>
      <cdr:x>0.19993</cdr:x>
      <cdr:y>0.09369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1203543" y="0"/>
          <a:ext cx="898818" cy="46166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sz="1100" dirty="0" smtClean="0"/>
            <a:t>370</a:t>
          </a:r>
          <a:endParaRPr lang="es-MX" sz="1100" dirty="0"/>
        </a:p>
        <a:p xmlns:a="http://schemas.openxmlformats.org/drawingml/2006/main">
          <a:pPr algn="ctr"/>
          <a:r>
            <a:rPr lang="es-MX" dirty="0"/>
            <a:t>MUJERES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0.43435</cdr:x>
      <cdr:y>0.41703</cdr:y>
    </cdr:from>
    <cdr:to>
      <cdr:x>0.50213</cdr:x>
      <cdr:y>0.51592</cdr:y>
    </cdr:to>
    <cdr:sp macro="" textlink="">
      <cdr:nvSpPr>
        <cdr:cNvPr id="3" name="CuadroTexto 1"/>
        <cdr:cNvSpPr txBox="1"/>
      </cdr:nvSpPr>
      <cdr:spPr>
        <a:xfrm xmlns:a="http://schemas.openxmlformats.org/drawingml/2006/main">
          <a:off x="4567465" y="2055054"/>
          <a:ext cx="712747" cy="48731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176</a:t>
          </a:r>
          <a:endParaRPr lang="es-MX" sz="1100" dirty="0"/>
        </a:p>
        <a:p xmlns:a="http://schemas.openxmlformats.org/drawingml/2006/main">
          <a:pPr algn="ctr"/>
          <a:r>
            <a:rPr lang="es-MX" dirty="0"/>
            <a:t>MUJERES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0.74696</cdr:x>
      <cdr:y>0.71717</cdr:y>
    </cdr:from>
    <cdr:to>
      <cdr:x>0.81474</cdr:x>
      <cdr:y>0.81606</cdr:y>
    </cdr:to>
    <cdr:sp macro="" textlink="">
      <cdr:nvSpPr>
        <cdr:cNvPr id="4" name="CuadroTexto 1"/>
        <cdr:cNvSpPr txBox="1"/>
      </cdr:nvSpPr>
      <cdr:spPr>
        <a:xfrm xmlns:a="http://schemas.openxmlformats.org/drawingml/2006/main">
          <a:off x="7854778" y="3534107"/>
          <a:ext cx="712748" cy="487314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41</a:t>
          </a:r>
          <a:endParaRPr lang="es-MX" sz="1100" dirty="0"/>
        </a:p>
        <a:p xmlns:a="http://schemas.openxmlformats.org/drawingml/2006/main">
          <a:pPr algn="ctr"/>
          <a:r>
            <a:rPr lang="es-MX" dirty="0"/>
            <a:t>MUJERES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0.20737</cdr:x>
      <cdr:y>0.53225</cdr:y>
    </cdr:from>
    <cdr:to>
      <cdr:x>0.28538</cdr:x>
      <cdr:y>0.64659</cdr:y>
    </cdr:to>
    <cdr:sp macro="" textlink="">
      <cdr:nvSpPr>
        <cdr:cNvPr id="5" name="CuadroTexto 4"/>
        <cdr:cNvSpPr txBox="1"/>
      </cdr:nvSpPr>
      <cdr:spPr>
        <a:xfrm xmlns:a="http://schemas.openxmlformats.org/drawingml/2006/main">
          <a:off x="2180640" y="2622840"/>
          <a:ext cx="820322" cy="563449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dirty="0" smtClean="0"/>
            <a:t>116</a:t>
          </a:r>
          <a:endParaRPr lang="es-MX" sz="1100" dirty="0"/>
        </a:p>
        <a:p xmlns:a="http://schemas.openxmlformats.org/drawingml/2006/main">
          <a:pPr algn="ctr"/>
          <a:r>
            <a:rPr lang="es-MX" dirty="0"/>
            <a:t>HOMBRES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0.52237</cdr:x>
      <cdr:y>0.20554</cdr:y>
    </cdr:from>
    <cdr:to>
      <cdr:x>0.60037</cdr:x>
      <cdr:y>0.29207</cdr:y>
    </cdr:to>
    <cdr:sp macro="" textlink="">
      <cdr:nvSpPr>
        <cdr:cNvPr id="6" name="CuadroTexto 1"/>
        <cdr:cNvSpPr txBox="1"/>
      </cdr:nvSpPr>
      <cdr:spPr>
        <a:xfrm xmlns:a="http://schemas.openxmlformats.org/drawingml/2006/main">
          <a:off x="5492987" y="1012890"/>
          <a:ext cx="820217" cy="426406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272</a:t>
          </a:r>
          <a:endParaRPr lang="es-MX" sz="1100" dirty="0"/>
        </a:p>
        <a:p xmlns:a="http://schemas.openxmlformats.org/drawingml/2006/main">
          <a:pPr algn="ctr"/>
          <a:r>
            <a:rPr lang="es-MX" dirty="0"/>
            <a:t>HOMBRES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0.83334</cdr:x>
      <cdr:y>0.67487</cdr:y>
    </cdr:from>
    <cdr:to>
      <cdr:x>0.91135</cdr:x>
      <cdr:y>0.7614</cdr:y>
    </cdr:to>
    <cdr:sp macro="" textlink="">
      <cdr:nvSpPr>
        <cdr:cNvPr id="7" name="CuadroTexto 1"/>
        <cdr:cNvSpPr txBox="1"/>
      </cdr:nvSpPr>
      <cdr:spPr>
        <a:xfrm xmlns:a="http://schemas.openxmlformats.org/drawingml/2006/main">
          <a:off x="8763067" y="3325656"/>
          <a:ext cx="820322" cy="426406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66</a:t>
          </a:r>
        </a:p>
        <a:p xmlns:a="http://schemas.openxmlformats.org/drawingml/2006/main">
          <a:pPr algn="ctr"/>
          <a:r>
            <a:rPr lang="es-MX" dirty="0" smtClean="0"/>
            <a:t>HOMBRES</a:t>
          </a:r>
          <a:endParaRPr lang="es-MX" sz="1100" dirty="0"/>
        </a:p>
      </cdr:txBody>
    </cdr:sp>
  </cdr:relSizeAnchor>
</c:userShapes>
</file>

<file path=ppt/drawings/drawing41.xml><?xml version="1.0" encoding="utf-8"?>
<c:userShapes xmlns:c="http://schemas.openxmlformats.org/drawingml/2006/chart">
  <cdr:relSizeAnchor xmlns:cdr="http://schemas.openxmlformats.org/drawingml/2006/chartDrawing">
    <cdr:from>
      <cdr:x>0.06254</cdr:x>
      <cdr:y>0.05678</cdr:y>
    </cdr:from>
    <cdr:to>
      <cdr:x>0.12934</cdr:x>
      <cdr:y>0.16633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686972" y="247086"/>
          <a:ext cx="733612" cy="476666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sz="1100" dirty="0" smtClean="0"/>
            <a:t>189</a:t>
          </a:r>
        </a:p>
        <a:p xmlns:a="http://schemas.openxmlformats.org/drawingml/2006/main">
          <a:pPr algn="ctr"/>
          <a:r>
            <a:rPr lang="es-ES" sz="1100" dirty="0" smtClean="0"/>
            <a:t>Personas</a:t>
          </a:r>
          <a:endParaRPr lang="es-MX" sz="1100" dirty="0" smtClean="0"/>
        </a:p>
      </cdr:txBody>
    </cdr:sp>
  </cdr:relSizeAnchor>
  <cdr:relSizeAnchor xmlns:cdr="http://schemas.openxmlformats.org/drawingml/2006/chartDrawing">
    <cdr:from>
      <cdr:x>0.168</cdr:x>
      <cdr:y>0.31594</cdr:y>
    </cdr:from>
    <cdr:to>
      <cdr:x>0.23146</cdr:x>
      <cdr:y>0.42435</cdr:y>
    </cdr:to>
    <cdr:sp macro="" textlink="">
      <cdr:nvSpPr>
        <cdr:cNvPr id="3" name="CuadroTexto 1"/>
        <cdr:cNvSpPr txBox="1"/>
      </cdr:nvSpPr>
      <cdr:spPr>
        <a:xfrm xmlns:a="http://schemas.openxmlformats.org/drawingml/2006/main">
          <a:off x="1845260" y="1374775"/>
          <a:ext cx="697048" cy="47169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ES" sz="1100" dirty="0" smtClean="0"/>
            <a:t>174</a:t>
          </a:r>
        </a:p>
        <a:p xmlns:a="http://schemas.openxmlformats.org/drawingml/2006/main">
          <a:pPr algn="ctr"/>
          <a:r>
            <a:rPr lang="es-ES" sz="1100" dirty="0" smtClean="0"/>
            <a:t>Personas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0.27217</cdr:x>
      <cdr:y>0.37087</cdr:y>
    </cdr:from>
    <cdr:to>
      <cdr:x>0.34026</cdr:x>
      <cdr:y>0.46684</cdr:y>
    </cdr:to>
    <cdr:sp macro="" textlink="">
      <cdr:nvSpPr>
        <cdr:cNvPr id="4" name="CuadroTexto 1"/>
        <cdr:cNvSpPr txBox="1"/>
      </cdr:nvSpPr>
      <cdr:spPr>
        <a:xfrm xmlns:a="http://schemas.openxmlformats.org/drawingml/2006/main">
          <a:off x="2989409" y="1613765"/>
          <a:ext cx="747854" cy="41762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100" dirty="0" smtClean="0"/>
            <a:t>109</a:t>
          </a:r>
        </a:p>
        <a:p xmlns:a="http://schemas.openxmlformats.org/drawingml/2006/main">
          <a:pPr algn="ctr"/>
          <a:r>
            <a:rPr lang="es-MX" dirty="0" smtClean="0"/>
            <a:t>Personas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0.37015</cdr:x>
      <cdr:y>0.38373</cdr:y>
    </cdr:from>
    <cdr:to>
      <cdr:x>0.44689</cdr:x>
      <cdr:y>0.50131</cdr:y>
    </cdr:to>
    <cdr:sp macro="" textlink="">
      <cdr:nvSpPr>
        <cdr:cNvPr id="5" name="CuadroTexto 1"/>
        <cdr:cNvSpPr txBox="1"/>
      </cdr:nvSpPr>
      <cdr:spPr>
        <a:xfrm xmlns:a="http://schemas.openxmlformats.org/drawingml/2006/main">
          <a:off x="4065598" y="1669747"/>
          <a:ext cx="842888" cy="51163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100" dirty="0" smtClean="0"/>
            <a:t>53</a:t>
          </a:r>
        </a:p>
        <a:p xmlns:a="http://schemas.openxmlformats.org/drawingml/2006/main">
          <a:pPr algn="ctr"/>
          <a:r>
            <a:rPr lang="es-MX" sz="1100" dirty="0" smtClean="0"/>
            <a:t>Mujeres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0.9034</cdr:x>
      <cdr:y>0.31091</cdr:y>
    </cdr:from>
    <cdr:to>
      <cdr:x>0.97588</cdr:x>
      <cdr:y>0.42348</cdr:y>
    </cdr:to>
    <cdr:sp macro="" textlink="">
      <cdr:nvSpPr>
        <cdr:cNvPr id="6" name="CuadroTexto 1"/>
        <cdr:cNvSpPr txBox="1"/>
      </cdr:nvSpPr>
      <cdr:spPr>
        <a:xfrm xmlns:a="http://schemas.openxmlformats.org/drawingml/2006/main">
          <a:off x="9922700" y="1352860"/>
          <a:ext cx="796046" cy="48983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100" dirty="0" smtClean="0"/>
            <a:t>66</a:t>
          </a:r>
        </a:p>
        <a:p xmlns:a="http://schemas.openxmlformats.org/drawingml/2006/main">
          <a:pPr algn="ctr"/>
          <a:r>
            <a:rPr lang="es-MX" sz="1100" dirty="0" smtClean="0"/>
            <a:t>Mujeres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0.79278</cdr:x>
      <cdr:y>0.66621</cdr:y>
    </cdr:from>
    <cdr:to>
      <cdr:x>0.86506</cdr:x>
      <cdr:y>0.77506</cdr:y>
    </cdr:to>
    <cdr:sp macro="" textlink="">
      <cdr:nvSpPr>
        <cdr:cNvPr id="7" name="CuadroTexto 1"/>
        <cdr:cNvSpPr txBox="1"/>
      </cdr:nvSpPr>
      <cdr:spPr>
        <a:xfrm xmlns:a="http://schemas.openxmlformats.org/drawingml/2006/main">
          <a:off x="8707676" y="2898918"/>
          <a:ext cx="793844" cy="473644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100" dirty="0" smtClean="0"/>
            <a:t>18</a:t>
          </a:r>
        </a:p>
        <a:p xmlns:a="http://schemas.openxmlformats.org/drawingml/2006/main">
          <a:pPr algn="ctr"/>
          <a:r>
            <a:rPr lang="es-MX" sz="1100" dirty="0" smtClean="0"/>
            <a:t>Mujeres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0.69014</cdr:x>
      <cdr:y>0.23336</cdr:y>
    </cdr:from>
    <cdr:to>
      <cdr:x>0.76552</cdr:x>
      <cdr:y>0.34221</cdr:y>
    </cdr:to>
    <cdr:sp macro="" textlink="">
      <cdr:nvSpPr>
        <cdr:cNvPr id="8" name="CuadroTexto 1"/>
        <cdr:cNvSpPr txBox="1"/>
      </cdr:nvSpPr>
      <cdr:spPr>
        <a:xfrm xmlns:a="http://schemas.openxmlformats.org/drawingml/2006/main">
          <a:off x="7580332" y="1015431"/>
          <a:ext cx="827875" cy="473644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100" dirty="0" smtClean="0"/>
            <a:t>77</a:t>
          </a:r>
        </a:p>
        <a:p xmlns:a="http://schemas.openxmlformats.org/drawingml/2006/main">
          <a:pPr algn="ctr"/>
          <a:r>
            <a:rPr lang="es-MX" sz="1100" dirty="0" smtClean="0"/>
            <a:t>Mujeres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0.58352</cdr:x>
      <cdr:y>0.23625</cdr:y>
    </cdr:from>
    <cdr:to>
      <cdr:x>0.65822</cdr:x>
      <cdr:y>0.34221</cdr:y>
    </cdr:to>
    <cdr:sp macro="" textlink="">
      <cdr:nvSpPr>
        <cdr:cNvPr id="9" name="CuadroTexto 1"/>
        <cdr:cNvSpPr txBox="1"/>
      </cdr:nvSpPr>
      <cdr:spPr>
        <a:xfrm xmlns:a="http://schemas.openxmlformats.org/drawingml/2006/main">
          <a:off x="6409211" y="1028007"/>
          <a:ext cx="820502" cy="46106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100" dirty="0" smtClean="0"/>
            <a:t>77</a:t>
          </a:r>
        </a:p>
        <a:p xmlns:a="http://schemas.openxmlformats.org/drawingml/2006/main">
          <a:pPr algn="ctr"/>
          <a:r>
            <a:rPr lang="es-MX" sz="1100" dirty="0" smtClean="0"/>
            <a:t>Mujeres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0.4767</cdr:x>
      <cdr:y>0.23795</cdr:y>
    </cdr:from>
    <cdr:to>
      <cdr:x>0.55329</cdr:x>
      <cdr:y>0.34221</cdr:y>
    </cdr:to>
    <cdr:sp macro="" textlink="">
      <cdr:nvSpPr>
        <cdr:cNvPr id="10" name="CuadroTexto 1"/>
        <cdr:cNvSpPr txBox="1"/>
      </cdr:nvSpPr>
      <cdr:spPr>
        <a:xfrm xmlns:a="http://schemas.openxmlformats.org/drawingml/2006/main">
          <a:off x="5235932" y="1035405"/>
          <a:ext cx="841278" cy="45367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400" dirty="0" smtClean="0"/>
            <a:t>76</a:t>
          </a:r>
        </a:p>
        <a:p xmlns:a="http://schemas.openxmlformats.org/drawingml/2006/main">
          <a:pPr algn="ctr"/>
          <a:r>
            <a:rPr lang="es-MX" dirty="0" smtClean="0"/>
            <a:t>Mujeres</a:t>
          </a:r>
          <a:endParaRPr lang="es-MX" sz="1400" dirty="0"/>
        </a:p>
      </cdr:txBody>
    </cdr:sp>
  </cdr:relSizeAnchor>
</c:userShapes>
</file>

<file path=ppt/drawings/drawing42.xml><?xml version="1.0" encoding="utf-8"?>
<c:userShapes xmlns:c="http://schemas.openxmlformats.org/drawingml/2006/chart">
  <cdr:relSizeAnchor xmlns:cdr="http://schemas.openxmlformats.org/drawingml/2006/chartDrawing">
    <cdr:from>
      <cdr:x>0.465</cdr:x>
      <cdr:y>0.65794</cdr:y>
    </cdr:from>
    <cdr:to>
      <cdr:x>0.55879</cdr:x>
      <cdr:y>0.74584</cdr:y>
    </cdr:to>
    <cdr:sp macro="" textlink="">
      <cdr:nvSpPr>
        <cdr:cNvPr id="3" name="CuadroTexto 1"/>
        <cdr:cNvSpPr txBox="1"/>
      </cdr:nvSpPr>
      <cdr:spPr>
        <a:xfrm xmlns:a="http://schemas.openxmlformats.org/drawingml/2006/main">
          <a:off x="4889710" y="3401422"/>
          <a:ext cx="986258" cy="454424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6</a:t>
          </a:r>
        </a:p>
        <a:p xmlns:a="http://schemas.openxmlformats.org/drawingml/2006/main">
          <a:pPr algn="ctr"/>
          <a:r>
            <a:rPr lang="es-MX" sz="1100" dirty="0" smtClean="0"/>
            <a:t>Atenciones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0.83377</cdr:x>
      <cdr:y>0.64062</cdr:y>
    </cdr:from>
    <cdr:to>
      <cdr:x>0.92962</cdr:x>
      <cdr:y>0.73281</cdr:y>
    </cdr:to>
    <cdr:sp macro="" textlink="">
      <cdr:nvSpPr>
        <cdr:cNvPr id="5" name="CuadroTexto 4"/>
        <cdr:cNvSpPr txBox="1"/>
      </cdr:nvSpPr>
      <cdr:spPr>
        <a:xfrm xmlns:a="http://schemas.openxmlformats.org/drawingml/2006/main">
          <a:off x="8767541" y="3311850"/>
          <a:ext cx="1007921" cy="47660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dirty="0" smtClean="0"/>
            <a:t>22</a:t>
          </a:r>
        </a:p>
        <a:p xmlns:a="http://schemas.openxmlformats.org/drawingml/2006/main">
          <a:pPr algn="ctr"/>
          <a:r>
            <a:rPr lang="es-MX" sz="1100" dirty="0" smtClean="0"/>
            <a:t>Atenciones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0.27454</cdr:x>
      <cdr:y>0.07502</cdr:y>
    </cdr:from>
    <cdr:to>
      <cdr:x>0.36841</cdr:x>
      <cdr:y>0.15895</cdr:y>
    </cdr:to>
    <cdr:sp macro="" textlink="">
      <cdr:nvSpPr>
        <cdr:cNvPr id="7" name="CuadroTexto 1"/>
        <cdr:cNvSpPr txBox="1"/>
      </cdr:nvSpPr>
      <cdr:spPr>
        <a:xfrm xmlns:a="http://schemas.openxmlformats.org/drawingml/2006/main">
          <a:off x="2886959" y="359482"/>
          <a:ext cx="987099" cy="402186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706 </a:t>
          </a:r>
          <a:r>
            <a:rPr lang="es-MX" sz="1100" dirty="0" smtClean="0"/>
            <a:t>Atenciones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0.09254</cdr:x>
      <cdr:y>0.49073</cdr:y>
    </cdr:from>
    <cdr:to>
      <cdr:x>0.18839</cdr:x>
      <cdr:y>0.56649</cdr:y>
    </cdr:to>
    <cdr:sp macro="" textlink="">
      <cdr:nvSpPr>
        <cdr:cNvPr id="8" name="CuadroTexto 1"/>
        <cdr:cNvSpPr txBox="1"/>
      </cdr:nvSpPr>
      <cdr:spPr>
        <a:xfrm xmlns:a="http://schemas.openxmlformats.org/drawingml/2006/main">
          <a:off x="973149" y="2536977"/>
          <a:ext cx="1007920" cy="391663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196</a:t>
          </a:r>
        </a:p>
        <a:p xmlns:a="http://schemas.openxmlformats.org/drawingml/2006/main">
          <a:pPr algn="ctr"/>
          <a:r>
            <a:rPr lang="es-MX" sz="1100" dirty="0" smtClean="0"/>
            <a:t>Atenciones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0.64502</cdr:x>
      <cdr:y>0.57673</cdr:y>
    </cdr:from>
    <cdr:to>
      <cdr:x>0.73881</cdr:x>
      <cdr:y>0.66463</cdr:y>
    </cdr:to>
    <cdr:sp macro="" textlink="">
      <cdr:nvSpPr>
        <cdr:cNvPr id="6" name="CuadroTexto 1"/>
        <cdr:cNvSpPr txBox="1"/>
      </cdr:nvSpPr>
      <cdr:spPr>
        <a:xfrm xmlns:a="http://schemas.openxmlformats.org/drawingml/2006/main">
          <a:off x="6782757" y="2981575"/>
          <a:ext cx="986258" cy="454424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111</a:t>
          </a:r>
          <a:r>
            <a:rPr lang="es-MX" sz="1100" dirty="0" smtClean="0"/>
            <a:t> Atenciones</a:t>
          </a:r>
          <a:endParaRPr lang="es-MX" sz="1100" dirty="0"/>
        </a:p>
      </cdr:txBody>
    </cdr:sp>
  </cdr:relSizeAnchor>
</c:userShapes>
</file>

<file path=ppt/drawings/drawing43.xml><?xml version="1.0" encoding="utf-8"?>
<c:userShapes xmlns:c="http://schemas.openxmlformats.org/drawingml/2006/chart">
  <cdr:relSizeAnchor xmlns:cdr="http://schemas.openxmlformats.org/drawingml/2006/chartDrawing">
    <cdr:from>
      <cdr:x>0.36743</cdr:x>
      <cdr:y>0.37992</cdr:y>
    </cdr:from>
    <cdr:to>
      <cdr:x>0.42749</cdr:x>
      <cdr:y>0.44127</cdr:y>
    </cdr:to>
    <cdr:sp macro="" textlink="">
      <cdr:nvSpPr>
        <cdr:cNvPr id="8" name="CuadroTexto 1"/>
        <cdr:cNvSpPr txBox="1"/>
      </cdr:nvSpPr>
      <cdr:spPr>
        <a:xfrm xmlns:a="http://schemas.openxmlformats.org/drawingml/2006/main">
          <a:off x="4070152" y="1964093"/>
          <a:ext cx="665279" cy="31719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800" dirty="0" smtClean="0"/>
            <a:t>94</a:t>
          </a:r>
        </a:p>
        <a:p xmlns:a="http://schemas.openxmlformats.org/drawingml/2006/main">
          <a:pPr algn="ctr"/>
          <a:r>
            <a:rPr lang="es-MX" sz="800" dirty="0" smtClean="0"/>
            <a:t>Atenciones</a:t>
          </a:r>
          <a:endParaRPr lang="es-MX" sz="800" dirty="0"/>
        </a:p>
      </cdr:txBody>
    </cdr:sp>
  </cdr:relSizeAnchor>
  <cdr:relSizeAnchor xmlns:cdr="http://schemas.openxmlformats.org/drawingml/2006/chartDrawing">
    <cdr:from>
      <cdr:x>0.43609</cdr:x>
      <cdr:y>0.43318</cdr:y>
    </cdr:from>
    <cdr:to>
      <cdr:x>0.49972</cdr:x>
      <cdr:y>0.48559</cdr:y>
    </cdr:to>
    <cdr:sp macro="" textlink="">
      <cdr:nvSpPr>
        <cdr:cNvPr id="9" name="CuadroTexto 1"/>
        <cdr:cNvSpPr txBox="1"/>
      </cdr:nvSpPr>
      <cdr:spPr>
        <a:xfrm xmlns:a="http://schemas.openxmlformats.org/drawingml/2006/main">
          <a:off x="4830722" y="2239452"/>
          <a:ext cx="704810" cy="27094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800" dirty="0" smtClean="0"/>
            <a:t>23</a:t>
          </a:r>
        </a:p>
        <a:p xmlns:a="http://schemas.openxmlformats.org/drawingml/2006/main">
          <a:pPr algn="ctr"/>
          <a:r>
            <a:rPr lang="es-MX" sz="800" dirty="0" smtClean="0"/>
            <a:t>Atenciones</a:t>
          </a:r>
          <a:endParaRPr lang="es-MX" sz="800" dirty="0"/>
        </a:p>
      </cdr:txBody>
    </cdr:sp>
  </cdr:relSizeAnchor>
  <cdr:relSizeAnchor xmlns:cdr="http://schemas.openxmlformats.org/drawingml/2006/chartDrawing">
    <cdr:from>
      <cdr:x>0.51576</cdr:x>
      <cdr:y>0.44091</cdr:y>
    </cdr:from>
    <cdr:to>
      <cdr:x>0.57476</cdr:x>
      <cdr:y>0.50672</cdr:y>
    </cdr:to>
    <cdr:sp macro="" textlink="">
      <cdr:nvSpPr>
        <cdr:cNvPr id="10" name="CuadroTexto 1"/>
        <cdr:cNvSpPr txBox="1"/>
      </cdr:nvSpPr>
      <cdr:spPr>
        <a:xfrm xmlns:a="http://schemas.openxmlformats.org/drawingml/2006/main">
          <a:off x="5713253" y="2279420"/>
          <a:ext cx="653549" cy="340196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800" dirty="0" smtClean="0"/>
            <a:t>11</a:t>
          </a:r>
        </a:p>
        <a:p xmlns:a="http://schemas.openxmlformats.org/drawingml/2006/main">
          <a:pPr algn="ctr"/>
          <a:r>
            <a:rPr lang="es-MX" sz="800" dirty="0" smtClean="0"/>
            <a:t>Atenciones</a:t>
          </a:r>
          <a:endParaRPr lang="es-MX" sz="800" dirty="0"/>
        </a:p>
      </cdr:txBody>
    </cdr:sp>
  </cdr:relSizeAnchor>
  <cdr:relSizeAnchor xmlns:cdr="http://schemas.openxmlformats.org/drawingml/2006/chartDrawing">
    <cdr:from>
      <cdr:x>0.57753</cdr:x>
      <cdr:y>0.07742</cdr:y>
    </cdr:from>
    <cdr:to>
      <cdr:x>0.64699</cdr:x>
      <cdr:y>0.13776</cdr:y>
    </cdr:to>
    <cdr:sp macro="" textlink="">
      <cdr:nvSpPr>
        <cdr:cNvPr id="11" name="CuadroTexto 1"/>
        <cdr:cNvSpPr txBox="1"/>
      </cdr:nvSpPr>
      <cdr:spPr>
        <a:xfrm xmlns:a="http://schemas.openxmlformats.org/drawingml/2006/main">
          <a:off x="6397502" y="400262"/>
          <a:ext cx="769403" cy="311927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800" dirty="0" smtClean="0"/>
            <a:t>516</a:t>
          </a:r>
        </a:p>
        <a:p xmlns:a="http://schemas.openxmlformats.org/drawingml/2006/main">
          <a:pPr algn="ctr"/>
          <a:r>
            <a:rPr lang="es-MX" sz="800" dirty="0" smtClean="0"/>
            <a:t>Atenciones</a:t>
          </a:r>
          <a:endParaRPr lang="es-MX" sz="800" dirty="0"/>
        </a:p>
      </cdr:txBody>
    </cdr:sp>
  </cdr:relSizeAnchor>
  <cdr:relSizeAnchor xmlns:cdr="http://schemas.openxmlformats.org/drawingml/2006/chartDrawing">
    <cdr:from>
      <cdr:x>0.65355</cdr:x>
      <cdr:y>0.44091</cdr:y>
    </cdr:from>
    <cdr:to>
      <cdr:x>0.71305</cdr:x>
      <cdr:y>0.49389</cdr:y>
    </cdr:to>
    <cdr:sp macro="" textlink="">
      <cdr:nvSpPr>
        <cdr:cNvPr id="12" name="CuadroTexto 1"/>
        <cdr:cNvSpPr txBox="1"/>
      </cdr:nvSpPr>
      <cdr:spPr>
        <a:xfrm xmlns:a="http://schemas.openxmlformats.org/drawingml/2006/main">
          <a:off x="7239641" y="2279420"/>
          <a:ext cx="659060" cy="27387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800" dirty="0" smtClean="0"/>
            <a:t>22</a:t>
          </a:r>
        </a:p>
        <a:p xmlns:a="http://schemas.openxmlformats.org/drawingml/2006/main">
          <a:pPr algn="ctr"/>
          <a:r>
            <a:rPr lang="es-MX" sz="800" dirty="0" smtClean="0"/>
            <a:t>Atenciones</a:t>
          </a:r>
          <a:endParaRPr lang="es-MX" sz="800" dirty="0"/>
        </a:p>
      </cdr:txBody>
    </cdr:sp>
  </cdr:relSizeAnchor>
  <cdr:relSizeAnchor xmlns:cdr="http://schemas.openxmlformats.org/drawingml/2006/chartDrawing">
    <cdr:from>
      <cdr:x>0.72184</cdr:x>
      <cdr:y>0.44091</cdr:y>
    </cdr:from>
    <cdr:to>
      <cdr:x>0.783</cdr:x>
      <cdr:y>0.49552</cdr:y>
    </cdr:to>
    <cdr:sp macro="" textlink="">
      <cdr:nvSpPr>
        <cdr:cNvPr id="13" name="CuadroTexto 1"/>
        <cdr:cNvSpPr txBox="1"/>
      </cdr:nvSpPr>
      <cdr:spPr>
        <a:xfrm xmlns:a="http://schemas.openxmlformats.org/drawingml/2006/main">
          <a:off x="7996051" y="2279420"/>
          <a:ext cx="677535" cy="28231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800" dirty="0"/>
            <a:t>3</a:t>
          </a:r>
          <a:endParaRPr lang="es-MX" sz="800" dirty="0" smtClean="0"/>
        </a:p>
        <a:p xmlns:a="http://schemas.openxmlformats.org/drawingml/2006/main">
          <a:pPr algn="ctr"/>
          <a:r>
            <a:rPr lang="es-MX" sz="800" dirty="0" smtClean="0"/>
            <a:t>Atenciones</a:t>
          </a:r>
          <a:endParaRPr lang="es-MX" sz="800" dirty="0"/>
        </a:p>
      </cdr:txBody>
    </cdr:sp>
  </cdr:relSizeAnchor>
  <cdr:relSizeAnchor xmlns:cdr="http://schemas.openxmlformats.org/drawingml/2006/chartDrawing">
    <cdr:from>
      <cdr:x>0.8618</cdr:x>
      <cdr:y>0.32465</cdr:y>
    </cdr:from>
    <cdr:to>
      <cdr:x>0.92637</cdr:x>
      <cdr:y>0.3804</cdr:y>
    </cdr:to>
    <cdr:sp macro="" textlink="">
      <cdr:nvSpPr>
        <cdr:cNvPr id="14" name="CuadroTexto 1"/>
        <cdr:cNvSpPr txBox="1"/>
      </cdr:nvSpPr>
      <cdr:spPr>
        <a:xfrm xmlns:a="http://schemas.openxmlformats.org/drawingml/2006/main">
          <a:off x="9546423" y="1678344"/>
          <a:ext cx="715302" cy="28824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800" dirty="0" smtClean="0"/>
            <a:t>111</a:t>
          </a:r>
        </a:p>
        <a:p xmlns:a="http://schemas.openxmlformats.org/drawingml/2006/main">
          <a:pPr algn="ctr"/>
          <a:r>
            <a:rPr lang="es-MX" sz="800" dirty="0" smtClean="0"/>
            <a:t>Atenciones</a:t>
          </a:r>
          <a:endParaRPr lang="es-MX" sz="800" dirty="0"/>
        </a:p>
      </cdr:txBody>
    </cdr:sp>
  </cdr:relSizeAnchor>
  <cdr:relSizeAnchor xmlns:cdr="http://schemas.openxmlformats.org/drawingml/2006/chartDrawing">
    <cdr:from>
      <cdr:x>0.79332</cdr:x>
      <cdr:y>0.44091</cdr:y>
    </cdr:from>
    <cdr:to>
      <cdr:x>0.85309</cdr:x>
      <cdr:y>0.49552</cdr:y>
    </cdr:to>
    <cdr:sp macro="" textlink="">
      <cdr:nvSpPr>
        <cdr:cNvPr id="15" name="CuadroTexto 1"/>
        <cdr:cNvSpPr txBox="1"/>
      </cdr:nvSpPr>
      <cdr:spPr>
        <a:xfrm xmlns:a="http://schemas.openxmlformats.org/drawingml/2006/main">
          <a:off x="8787887" y="2279420"/>
          <a:ext cx="662107" cy="28231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800" dirty="0"/>
            <a:t>3</a:t>
          </a:r>
          <a:endParaRPr lang="es-MX" sz="800" dirty="0" smtClean="0"/>
        </a:p>
        <a:p xmlns:a="http://schemas.openxmlformats.org/drawingml/2006/main">
          <a:pPr algn="ctr"/>
          <a:r>
            <a:rPr lang="es-MX" sz="800" dirty="0" smtClean="0"/>
            <a:t>Atenciones</a:t>
          </a:r>
          <a:endParaRPr lang="es-MX" sz="800" dirty="0"/>
        </a:p>
      </cdr:txBody>
    </cdr:sp>
  </cdr:relSizeAnchor>
  <cdr:relSizeAnchor xmlns:cdr="http://schemas.openxmlformats.org/drawingml/2006/chartDrawing">
    <cdr:from>
      <cdr:x>0.92433</cdr:x>
      <cdr:y>0.39463</cdr:y>
    </cdr:from>
    <cdr:to>
      <cdr:x>0.98784</cdr:x>
      <cdr:y>0.45616</cdr:y>
    </cdr:to>
    <cdr:sp macro="" textlink="">
      <cdr:nvSpPr>
        <cdr:cNvPr id="16" name="CuadroTexto 1"/>
        <cdr:cNvSpPr txBox="1"/>
      </cdr:nvSpPr>
      <cdr:spPr>
        <a:xfrm xmlns:a="http://schemas.openxmlformats.org/drawingml/2006/main">
          <a:off x="10239149" y="2040157"/>
          <a:ext cx="703499" cy="31809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800" dirty="0" smtClean="0"/>
            <a:t>22</a:t>
          </a:r>
        </a:p>
        <a:p xmlns:a="http://schemas.openxmlformats.org/drawingml/2006/main">
          <a:pPr algn="ctr"/>
          <a:r>
            <a:rPr lang="es-MX" sz="800" dirty="0" smtClean="0"/>
            <a:t>Atenciones</a:t>
          </a:r>
          <a:endParaRPr lang="es-MX" sz="800" dirty="0"/>
        </a:p>
      </cdr:txBody>
    </cdr:sp>
  </cdr:relSizeAnchor>
  <cdr:relSizeAnchor xmlns:cdr="http://schemas.openxmlformats.org/drawingml/2006/chartDrawing">
    <cdr:from>
      <cdr:x>0.29739</cdr:x>
      <cdr:y>0.42395</cdr:y>
    </cdr:from>
    <cdr:to>
      <cdr:x>0.35916</cdr:x>
      <cdr:y>0.4844</cdr:y>
    </cdr:to>
    <cdr:sp macro="" textlink="">
      <cdr:nvSpPr>
        <cdr:cNvPr id="17" name="CuadroTexto 1"/>
        <cdr:cNvSpPr txBox="1"/>
      </cdr:nvSpPr>
      <cdr:spPr>
        <a:xfrm xmlns:a="http://schemas.openxmlformats.org/drawingml/2006/main">
          <a:off x="3294290" y="2191718"/>
          <a:ext cx="684293" cy="31250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800" dirty="0" smtClean="0"/>
            <a:t>40</a:t>
          </a:r>
        </a:p>
        <a:p xmlns:a="http://schemas.openxmlformats.org/drawingml/2006/main">
          <a:pPr algn="ctr"/>
          <a:r>
            <a:rPr lang="es-MX" sz="800" dirty="0" smtClean="0"/>
            <a:t>Atenciones</a:t>
          </a:r>
          <a:endParaRPr lang="es-MX" sz="800" dirty="0"/>
        </a:p>
      </cdr:txBody>
    </cdr:sp>
  </cdr:relSizeAnchor>
  <cdr:relSizeAnchor xmlns:cdr="http://schemas.openxmlformats.org/drawingml/2006/chartDrawing">
    <cdr:from>
      <cdr:x>0.22656</cdr:x>
      <cdr:y>0.40476</cdr:y>
    </cdr:from>
    <cdr:to>
      <cdr:x>0.29265</cdr:x>
      <cdr:y>0.45785</cdr:y>
    </cdr:to>
    <cdr:sp macro="" textlink="">
      <cdr:nvSpPr>
        <cdr:cNvPr id="18" name="CuadroTexto 1"/>
        <cdr:cNvSpPr txBox="1"/>
      </cdr:nvSpPr>
      <cdr:spPr>
        <a:xfrm xmlns:a="http://schemas.openxmlformats.org/drawingml/2006/main">
          <a:off x="2509651" y="2092536"/>
          <a:ext cx="732133" cy="27445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800" dirty="0" smtClean="0"/>
            <a:t>72</a:t>
          </a:r>
        </a:p>
        <a:p xmlns:a="http://schemas.openxmlformats.org/drawingml/2006/main">
          <a:pPr algn="ctr"/>
          <a:r>
            <a:rPr lang="es-MX" sz="800" dirty="0" smtClean="0"/>
            <a:t>Atenciones</a:t>
          </a:r>
          <a:endParaRPr lang="es-MX" sz="800" dirty="0"/>
        </a:p>
      </cdr:txBody>
    </cdr:sp>
  </cdr:relSizeAnchor>
  <cdr:relSizeAnchor xmlns:cdr="http://schemas.openxmlformats.org/drawingml/2006/chartDrawing">
    <cdr:from>
      <cdr:x>0.15757</cdr:x>
      <cdr:y>0.36726</cdr:y>
    </cdr:from>
    <cdr:to>
      <cdr:x>0.21643</cdr:x>
      <cdr:y>0.422</cdr:y>
    </cdr:to>
    <cdr:sp macro="" textlink="">
      <cdr:nvSpPr>
        <cdr:cNvPr id="19" name="CuadroTexto 1"/>
        <cdr:cNvSpPr txBox="1"/>
      </cdr:nvSpPr>
      <cdr:spPr>
        <a:xfrm xmlns:a="http://schemas.openxmlformats.org/drawingml/2006/main">
          <a:off x="1745482" y="1898648"/>
          <a:ext cx="651996" cy="283017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800" dirty="0" smtClean="0"/>
            <a:t>124</a:t>
          </a:r>
        </a:p>
        <a:p xmlns:a="http://schemas.openxmlformats.org/drawingml/2006/main">
          <a:pPr algn="ctr"/>
          <a:r>
            <a:rPr lang="es-MX" sz="800" dirty="0" smtClean="0"/>
            <a:t>Atenciones</a:t>
          </a:r>
          <a:endParaRPr lang="es-MX" sz="800" dirty="0"/>
        </a:p>
      </cdr:txBody>
    </cdr:sp>
  </cdr:relSizeAnchor>
</c:userShapes>
</file>

<file path=ppt/drawings/drawing44.xml><?xml version="1.0" encoding="utf-8"?>
<c:userShapes xmlns:c="http://schemas.openxmlformats.org/drawingml/2006/chart">
  <cdr:relSizeAnchor xmlns:cdr="http://schemas.openxmlformats.org/drawingml/2006/chartDrawing">
    <cdr:from>
      <cdr:x>0.465</cdr:x>
      <cdr:y>0.60072</cdr:y>
    </cdr:from>
    <cdr:to>
      <cdr:x>0.55879</cdr:x>
      <cdr:y>0.68862</cdr:y>
    </cdr:to>
    <cdr:sp macro="" textlink="">
      <cdr:nvSpPr>
        <cdr:cNvPr id="3" name="CuadroTexto 1"/>
        <cdr:cNvSpPr txBox="1"/>
      </cdr:nvSpPr>
      <cdr:spPr>
        <a:xfrm xmlns:a="http://schemas.openxmlformats.org/drawingml/2006/main">
          <a:off x="4889710" y="3105570"/>
          <a:ext cx="986258" cy="454424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152</a:t>
          </a:r>
        </a:p>
        <a:p xmlns:a="http://schemas.openxmlformats.org/drawingml/2006/main">
          <a:pPr algn="ctr"/>
          <a:r>
            <a:rPr lang="es-MX" sz="1100" dirty="0" smtClean="0"/>
            <a:t>Atenciones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0.83377</cdr:x>
      <cdr:y>0.64062</cdr:y>
    </cdr:from>
    <cdr:to>
      <cdr:x>0.92962</cdr:x>
      <cdr:y>0.73281</cdr:y>
    </cdr:to>
    <cdr:sp macro="" textlink="">
      <cdr:nvSpPr>
        <cdr:cNvPr id="5" name="CuadroTexto 4"/>
        <cdr:cNvSpPr txBox="1"/>
      </cdr:nvSpPr>
      <cdr:spPr>
        <a:xfrm xmlns:a="http://schemas.openxmlformats.org/drawingml/2006/main">
          <a:off x="8767541" y="3311850"/>
          <a:ext cx="1007921" cy="47660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dirty="0"/>
            <a:t>6</a:t>
          </a:r>
          <a:endParaRPr lang="es-MX" dirty="0" smtClean="0"/>
        </a:p>
        <a:p xmlns:a="http://schemas.openxmlformats.org/drawingml/2006/main">
          <a:pPr algn="ctr"/>
          <a:r>
            <a:rPr lang="es-MX" sz="1100" dirty="0" smtClean="0"/>
            <a:t>Atenciones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0.27454</cdr:x>
      <cdr:y>0.25426</cdr:y>
    </cdr:from>
    <cdr:to>
      <cdr:x>0.36841</cdr:x>
      <cdr:y>0.33819</cdr:y>
    </cdr:to>
    <cdr:sp macro="" textlink="">
      <cdr:nvSpPr>
        <cdr:cNvPr id="7" name="CuadroTexto 1"/>
        <cdr:cNvSpPr txBox="1"/>
      </cdr:nvSpPr>
      <cdr:spPr>
        <a:xfrm xmlns:a="http://schemas.openxmlformats.org/drawingml/2006/main">
          <a:off x="2886959" y="1314482"/>
          <a:ext cx="987099" cy="43390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356 </a:t>
          </a:r>
          <a:r>
            <a:rPr lang="es-MX" sz="1100" dirty="0" smtClean="0"/>
            <a:t>Atenciones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0.09254</cdr:x>
      <cdr:y>0.08885</cdr:y>
    </cdr:from>
    <cdr:to>
      <cdr:x>0.18839</cdr:x>
      <cdr:y>0.16461</cdr:y>
    </cdr:to>
    <cdr:sp macro="" textlink="">
      <cdr:nvSpPr>
        <cdr:cNvPr id="8" name="CuadroTexto 1"/>
        <cdr:cNvSpPr txBox="1"/>
      </cdr:nvSpPr>
      <cdr:spPr>
        <a:xfrm xmlns:a="http://schemas.openxmlformats.org/drawingml/2006/main">
          <a:off x="973114" y="459337"/>
          <a:ext cx="1007920" cy="391663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516</a:t>
          </a:r>
        </a:p>
        <a:p xmlns:a="http://schemas.openxmlformats.org/drawingml/2006/main">
          <a:pPr algn="ctr"/>
          <a:r>
            <a:rPr lang="es-MX" sz="1100" dirty="0" smtClean="0"/>
            <a:t>Atenciones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0.65141</cdr:x>
      <cdr:y>0.64956</cdr:y>
    </cdr:from>
    <cdr:to>
      <cdr:x>0.7452</cdr:x>
      <cdr:y>0.73746</cdr:y>
    </cdr:to>
    <cdr:sp macro="" textlink="">
      <cdr:nvSpPr>
        <cdr:cNvPr id="6" name="CuadroTexto 1"/>
        <cdr:cNvSpPr txBox="1"/>
      </cdr:nvSpPr>
      <cdr:spPr>
        <a:xfrm xmlns:a="http://schemas.openxmlformats.org/drawingml/2006/main">
          <a:off x="6850007" y="3358086"/>
          <a:ext cx="986258" cy="454424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11</a:t>
          </a:r>
          <a:r>
            <a:rPr lang="es-MX" sz="1100" dirty="0" smtClean="0"/>
            <a:t> Atenciones</a:t>
          </a:r>
          <a:endParaRPr lang="es-MX" sz="1100" dirty="0"/>
        </a:p>
      </cdr:txBody>
    </cdr:sp>
  </cdr:relSizeAnchor>
</c:userShapes>
</file>

<file path=ppt/drawings/drawing45.xml><?xml version="1.0" encoding="utf-8"?>
<c:userShapes xmlns:c="http://schemas.openxmlformats.org/drawingml/2006/chart">
  <cdr:relSizeAnchor xmlns:cdr="http://schemas.openxmlformats.org/drawingml/2006/chartDrawing">
    <cdr:from>
      <cdr:x>0.78704</cdr:x>
      <cdr:y>0.61456</cdr:y>
    </cdr:from>
    <cdr:to>
      <cdr:x>0.86748</cdr:x>
      <cdr:y>0.67449</cdr:y>
    </cdr:to>
    <cdr:sp macro="" textlink="">
      <cdr:nvSpPr>
        <cdr:cNvPr id="5" name="CuadroTexto 4"/>
        <cdr:cNvSpPr txBox="1"/>
      </cdr:nvSpPr>
      <cdr:spPr>
        <a:xfrm xmlns:a="http://schemas.openxmlformats.org/drawingml/2006/main">
          <a:off x="8276195" y="2944897"/>
          <a:ext cx="845875" cy="287179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dirty="0"/>
            <a:t>6</a:t>
          </a:r>
          <a:r>
            <a:rPr lang="es-MX" dirty="0" smtClean="0"/>
            <a:t> </a:t>
          </a:r>
          <a:r>
            <a:rPr lang="es-MX" sz="1100" dirty="0"/>
            <a:t>Mujeres</a:t>
          </a:r>
        </a:p>
      </cdr:txBody>
    </cdr:sp>
  </cdr:relSizeAnchor>
  <cdr:relSizeAnchor xmlns:cdr="http://schemas.openxmlformats.org/drawingml/2006/chartDrawing">
    <cdr:from>
      <cdr:x>0.47677</cdr:x>
      <cdr:y>0.1082</cdr:y>
    </cdr:from>
    <cdr:to>
      <cdr:x>0.5591</cdr:x>
      <cdr:y>0.17176</cdr:y>
    </cdr:to>
    <cdr:sp macro="" textlink="">
      <cdr:nvSpPr>
        <cdr:cNvPr id="7" name="CuadroTexto 1"/>
        <cdr:cNvSpPr txBox="1"/>
      </cdr:nvSpPr>
      <cdr:spPr>
        <a:xfrm xmlns:a="http://schemas.openxmlformats.org/drawingml/2006/main">
          <a:off x="5013492" y="518479"/>
          <a:ext cx="865750" cy="304574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19 </a:t>
          </a:r>
          <a:r>
            <a:rPr lang="es-MX" sz="1100" dirty="0"/>
            <a:t>Mujeres</a:t>
          </a:r>
        </a:p>
      </cdr:txBody>
    </cdr:sp>
  </cdr:relSizeAnchor>
  <cdr:relSizeAnchor xmlns:cdr="http://schemas.openxmlformats.org/drawingml/2006/chartDrawing">
    <cdr:from>
      <cdr:x>0.16329</cdr:x>
      <cdr:y>0.57409</cdr:y>
    </cdr:from>
    <cdr:to>
      <cdr:x>0.24678</cdr:x>
      <cdr:y>0.63182</cdr:y>
    </cdr:to>
    <cdr:sp macro="" textlink="">
      <cdr:nvSpPr>
        <cdr:cNvPr id="8" name="CuadroTexto 1"/>
        <cdr:cNvSpPr txBox="1"/>
      </cdr:nvSpPr>
      <cdr:spPr>
        <a:xfrm xmlns:a="http://schemas.openxmlformats.org/drawingml/2006/main">
          <a:off x="1717104" y="2750978"/>
          <a:ext cx="877947" cy="276637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ES" dirty="0"/>
            <a:t>7</a:t>
          </a:r>
          <a:r>
            <a:rPr lang="es-MX" dirty="0" smtClean="0"/>
            <a:t> Mujeres</a:t>
          </a:r>
          <a:endParaRPr lang="es-MX" sz="1100" dirty="0"/>
        </a:p>
      </cdr:txBody>
    </cdr:sp>
  </cdr:relSizeAnchor>
</c:userShapes>
</file>

<file path=ppt/drawings/drawing46.xml><?xml version="1.0" encoding="utf-8"?>
<c:userShapes xmlns:c="http://schemas.openxmlformats.org/drawingml/2006/chart">
  <cdr:relSizeAnchor xmlns:cdr="http://schemas.openxmlformats.org/drawingml/2006/chartDrawing">
    <cdr:from>
      <cdr:x>0.82155</cdr:x>
      <cdr:y>0.51306</cdr:y>
    </cdr:from>
    <cdr:to>
      <cdr:x>0.90199</cdr:x>
      <cdr:y>0.57299</cdr:y>
    </cdr:to>
    <cdr:sp macro="" textlink="">
      <cdr:nvSpPr>
        <cdr:cNvPr id="5" name="CuadroTexto 4"/>
        <cdr:cNvSpPr txBox="1"/>
      </cdr:nvSpPr>
      <cdr:spPr>
        <a:xfrm xmlns:a="http://schemas.openxmlformats.org/drawingml/2006/main">
          <a:off x="8322432" y="2458528"/>
          <a:ext cx="814867" cy="287179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dirty="0" smtClean="0"/>
            <a:t>13</a:t>
          </a:r>
          <a:r>
            <a:rPr lang="es-MX" sz="1100" dirty="0" smtClean="0"/>
            <a:t>Mujeres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0.58827</cdr:x>
      <cdr:y>0.37091</cdr:y>
    </cdr:from>
    <cdr:to>
      <cdr:x>0.6706</cdr:x>
      <cdr:y>0.43447</cdr:y>
    </cdr:to>
    <cdr:sp macro="" textlink="">
      <cdr:nvSpPr>
        <cdr:cNvPr id="7" name="CuadroTexto 1"/>
        <cdr:cNvSpPr txBox="1"/>
      </cdr:nvSpPr>
      <cdr:spPr>
        <a:xfrm xmlns:a="http://schemas.openxmlformats.org/drawingml/2006/main">
          <a:off x="5959289" y="1777366"/>
          <a:ext cx="834013" cy="304574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19 </a:t>
          </a:r>
          <a:r>
            <a:rPr lang="es-MX" sz="1100" dirty="0"/>
            <a:t>Mujeres</a:t>
          </a:r>
        </a:p>
      </cdr:txBody>
    </cdr:sp>
  </cdr:relSizeAnchor>
  <cdr:relSizeAnchor xmlns:cdr="http://schemas.openxmlformats.org/drawingml/2006/chartDrawing">
    <cdr:from>
      <cdr:x>0.12124</cdr:x>
      <cdr:y>0.18768</cdr:y>
    </cdr:from>
    <cdr:to>
      <cdr:x>0.20473</cdr:x>
      <cdr:y>0.24541</cdr:y>
    </cdr:to>
    <cdr:sp macro="" textlink="">
      <cdr:nvSpPr>
        <cdr:cNvPr id="8" name="CuadroTexto 1"/>
        <cdr:cNvSpPr txBox="1"/>
      </cdr:nvSpPr>
      <cdr:spPr>
        <a:xfrm xmlns:a="http://schemas.openxmlformats.org/drawingml/2006/main">
          <a:off x="1228140" y="899366"/>
          <a:ext cx="845764" cy="276637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ES" dirty="0" smtClean="0"/>
            <a:t>26</a:t>
          </a:r>
          <a:r>
            <a:rPr lang="es-MX" dirty="0" smtClean="0"/>
            <a:t> Mujeres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0.35701</cdr:x>
      <cdr:y>0.4331</cdr:y>
    </cdr:from>
    <cdr:to>
      <cdr:x>0.43934</cdr:x>
      <cdr:y>0.49665</cdr:y>
    </cdr:to>
    <cdr:sp macro="" textlink="">
      <cdr:nvSpPr>
        <cdr:cNvPr id="6" name="CuadroTexto 1"/>
        <cdr:cNvSpPr txBox="1"/>
      </cdr:nvSpPr>
      <cdr:spPr>
        <a:xfrm xmlns:a="http://schemas.openxmlformats.org/drawingml/2006/main">
          <a:off x="3616513" y="2075355"/>
          <a:ext cx="834013" cy="304574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16 </a:t>
          </a:r>
          <a:r>
            <a:rPr lang="es-MX" sz="1100" dirty="0"/>
            <a:t>Mujeres</a:t>
          </a:r>
        </a:p>
      </cdr:txBody>
    </cdr:sp>
  </cdr:relSizeAnchor>
</c:userShapes>
</file>

<file path=ppt/drawings/drawing47.xml><?xml version="1.0" encoding="utf-8"?>
<c:userShapes xmlns:c="http://schemas.openxmlformats.org/drawingml/2006/chart">
  <cdr:relSizeAnchor xmlns:cdr="http://schemas.openxmlformats.org/drawingml/2006/chartDrawing">
    <cdr:from>
      <cdr:x>0.39228</cdr:x>
      <cdr:y>0.72966</cdr:y>
    </cdr:from>
    <cdr:to>
      <cdr:x>0.47272</cdr:x>
      <cdr:y>0.78959</cdr:y>
    </cdr:to>
    <cdr:sp macro="" textlink="">
      <cdr:nvSpPr>
        <cdr:cNvPr id="5" name="CuadroTexto 4"/>
        <cdr:cNvSpPr txBox="1"/>
      </cdr:nvSpPr>
      <cdr:spPr>
        <a:xfrm xmlns:a="http://schemas.openxmlformats.org/drawingml/2006/main">
          <a:off x="4125112" y="3496463"/>
          <a:ext cx="845875" cy="287179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dirty="0"/>
            <a:t>6</a:t>
          </a:r>
          <a:r>
            <a:rPr lang="es-MX" dirty="0" smtClean="0"/>
            <a:t> </a:t>
          </a:r>
          <a:r>
            <a:rPr lang="es-MX" sz="1100" dirty="0"/>
            <a:t>Mujeres</a:t>
          </a:r>
        </a:p>
      </cdr:txBody>
    </cdr:sp>
  </cdr:relSizeAnchor>
  <cdr:relSizeAnchor xmlns:cdr="http://schemas.openxmlformats.org/drawingml/2006/chartDrawing">
    <cdr:from>
      <cdr:x>0.54485</cdr:x>
      <cdr:y>0.64129</cdr:y>
    </cdr:from>
    <cdr:to>
      <cdr:x>0.62718</cdr:x>
      <cdr:y>0.70485</cdr:y>
    </cdr:to>
    <cdr:sp macro="" textlink="">
      <cdr:nvSpPr>
        <cdr:cNvPr id="7" name="CuadroTexto 1"/>
        <cdr:cNvSpPr txBox="1"/>
      </cdr:nvSpPr>
      <cdr:spPr>
        <a:xfrm xmlns:a="http://schemas.openxmlformats.org/drawingml/2006/main">
          <a:off x="5729385" y="3072999"/>
          <a:ext cx="865749" cy="304574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10 </a:t>
          </a:r>
          <a:r>
            <a:rPr lang="es-MX" sz="1100" dirty="0"/>
            <a:t>Mujeres</a:t>
          </a:r>
        </a:p>
      </cdr:txBody>
    </cdr:sp>
  </cdr:relSizeAnchor>
  <cdr:relSizeAnchor xmlns:cdr="http://schemas.openxmlformats.org/drawingml/2006/chartDrawing">
    <cdr:from>
      <cdr:x>0.0861</cdr:x>
      <cdr:y>0.56814</cdr:y>
    </cdr:from>
    <cdr:to>
      <cdr:x>0.16959</cdr:x>
      <cdr:y>0.63462</cdr:y>
    </cdr:to>
    <cdr:sp macro="" textlink="">
      <cdr:nvSpPr>
        <cdr:cNvPr id="8" name="CuadroTexto 1"/>
        <cdr:cNvSpPr txBox="1"/>
      </cdr:nvSpPr>
      <cdr:spPr>
        <a:xfrm xmlns:a="http://schemas.openxmlformats.org/drawingml/2006/main">
          <a:off x="905411" y="2722496"/>
          <a:ext cx="877948" cy="318566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ES" dirty="0" smtClean="0"/>
            <a:t>14</a:t>
          </a:r>
          <a:r>
            <a:rPr lang="es-MX" dirty="0" smtClean="0"/>
            <a:t> Mujeres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0.86664</cdr:x>
      <cdr:y>0.57252</cdr:y>
    </cdr:from>
    <cdr:to>
      <cdr:x>0.95013</cdr:x>
      <cdr:y>0.639</cdr:y>
    </cdr:to>
    <cdr:sp macro="" textlink="">
      <cdr:nvSpPr>
        <cdr:cNvPr id="10" name="CuadroTexto 1"/>
        <cdr:cNvSpPr txBox="1"/>
      </cdr:nvSpPr>
      <cdr:spPr>
        <a:xfrm xmlns:a="http://schemas.openxmlformats.org/drawingml/2006/main">
          <a:off x="9113240" y="2743461"/>
          <a:ext cx="877948" cy="318566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ES" dirty="0" smtClean="0"/>
            <a:t>14</a:t>
          </a:r>
          <a:r>
            <a:rPr lang="es-MX" dirty="0" smtClean="0"/>
            <a:t> Mujeres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0.70791</cdr:x>
      <cdr:y>0.15257</cdr:y>
    </cdr:from>
    <cdr:to>
      <cdr:x>0.7914</cdr:x>
      <cdr:y>0.24525</cdr:y>
    </cdr:to>
    <cdr:sp macro="" textlink="">
      <cdr:nvSpPr>
        <cdr:cNvPr id="11" name="CuadroTexto 1"/>
        <cdr:cNvSpPr txBox="1"/>
      </cdr:nvSpPr>
      <cdr:spPr>
        <a:xfrm xmlns:a="http://schemas.openxmlformats.org/drawingml/2006/main">
          <a:off x="7444097" y="731110"/>
          <a:ext cx="877948" cy="444087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ES" dirty="0" smtClean="0"/>
            <a:t>34 </a:t>
          </a:r>
          <a:r>
            <a:rPr lang="es-MX" dirty="0" smtClean="0"/>
            <a:t>Mujeres</a:t>
          </a:r>
        </a:p>
        <a:p xmlns:a="http://schemas.openxmlformats.org/drawingml/2006/main">
          <a:pPr algn="ctr"/>
          <a:r>
            <a:rPr lang="es-MX" sz="1100" dirty="0" smtClean="0"/>
            <a:t>1 Hombre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0.23586</cdr:x>
      <cdr:y>0.62721</cdr:y>
    </cdr:from>
    <cdr:to>
      <cdr:x>0.31935</cdr:x>
      <cdr:y>0.7317</cdr:y>
    </cdr:to>
    <cdr:sp macro="" textlink="">
      <cdr:nvSpPr>
        <cdr:cNvPr id="12" name="CuadroTexto 1"/>
        <cdr:cNvSpPr txBox="1"/>
      </cdr:nvSpPr>
      <cdr:spPr>
        <a:xfrm xmlns:a="http://schemas.openxmlformats.org/drawingml/2006/main">
          <a:off x="2480211" y="3005525"/>
          <a:ext cx="877948" cy="50074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ES" dirty="0" smtClean="0"/>
            <a:t>8 </a:t>
          </a:r>
          <a:r>
            <a:rPr lang="es-MX" dirty="0" smtClean="0"/>
            <a:t>Mujeres</a:t>
          </a:r>
        </a:p>
        <a:p xmlns:a="http://schemas.openxmlformats.org/drawingml/2006/main">
          <a:pPr algn="ctr"/>
          <a:r>
            <a:rPr lang="es-MX" sz="1100" dirty="0" smtClean="0"/>
            <a:t>1 Hombre</a:t>
          </a:r>
          <a:endParaRPr lang="es-MX" sz="1100" dirty="0"/>
        </a:p>
      </cdr:txBody>
    </cdr:sp>
  </cdr:relSizeAnchor>
</c:userShapes>
</file>

<file path=ppt/drawings/drawing48.xml><?xml version="1.0" encoding="utf-8"?>
<c:userShapes xmlns:c="http://schemas.openxmlformats.org/drawingml/2006/chart">
  <cdr:relSizeAnchor xmlns:cdr="http://schemas.openxmlformats.org/drawingml/2006/chartDrawing">
    <cdr:from>
      <cdr:x>0.7898</cdr:x>
      <cdr:y>0.34276</cdr:y>
    </cdr:from>
    <cdr:to>
      <cdr:x>0.87024</cdr:x>
      <cdr:y>0.40269</cdr:y>
    </cdr:to>
    <cdr:sp macro="" textlink="">
      <cdr:nvSpPr>
        <cdr:cNvPr id="5" name="CuadroTexto 4"/>
        <cdr:cNvSpPr txBox="1"/>
      </cdr:nvSpPr>
      <cdr:spPr>
        <a:xfrm xmlns:a="http://schemas.openxmlformats.org/drawingml/2006/main">
          <a:off x="8305227" y="1642474"/>
          <a:ext cx="845875" cy="287179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dirty="0" smtClean="0"/>
            <a:t>16 </a:t>
          </a:r>
          <a:r>
            <a:rPr lang="es-MX" sz="1100" dirty="0"/>
            <a:t>Mujeres</a:t>
          </a:r>
        </a:p>
      </cdr:txBody>
    </cdr:sp>
  </cdr:relSizeAnchor>
  <cdr:relSizeAnchor xmlns:cdr="http://schemas.openxmlformats.org/drawingml/2006/chartDrawing">
    <cdr:from>
      <cdr:x>0.47125</cdr:x>
      <cdr:y>0.33913</cdr:y>
    </cdr:from>
    <cdr:to>
      <cdr:x>0.55358</cdr:x>
      <cdr:y>0.40269</cdr:y>
    </cdr:to>
    <cdr:sp macro="" textlink="">
      <cdr:nvSpPr>
        <cdr:cNvPr id="7" name="CuadroTexto 1"/>
        <cdr:cNvSpPr txBox="1"/>
      </cdr:nvSpPr>
      <cdr:spPr>
        <a:xfrm xmlns:a="http://schemas.openxmlformats.org/drawingml/2006/main">
          <a:off x="4955466" y="1625079"/>
          <a:ext cx="865749" cy="304574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16 </a:t>
          </a:r>
          <a:r>
            <a:rPr lang="es-MX" sz="1100" dirty="0"/>
            <a:t>Mujeres</a:t>
          </a:r>
        </a:p>
      </cdr:txBody>
    </cdr:sp>
  </cdr:relSizeAnchor>
  <cdr:relSizeAnchor xmlns:cdr="http://schemas.openxmlformats.org/drawingml/2006/chartDrawing">
    <cdr:from>
      <cdr:x>0.16605</cdr:x>
      <cdr:y>0.15882</cdr:y>
    </cdr:from>
    <cdr:to>
      <cdr:x>0.24954</cdr:x>
      <cdr:y>0.21655</cdr:y>
    </cdr:to>
    <cdr:sp macro="" textlink="">
      <cdr:nvSpPr>
        <cdr:cNvPr id="8" name="CuadroTexto 1"/>
        <cdr:cNvSpPr txBox="1"/>
      </cdr:nvSpPr>
      <cdr:spPr>
        <a:xfrm xmlns:a="http://schemas.openxmlformats.org/drawingml/2006/main">
          <a:off x="1746120" y="761047"/>
          <a:ext cx="877948" cy="276637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22 Mujeres</a:t>
          </a:r>
          <a:endParaRPr lang="es-MX" sz="1100" dirty="0"/>
        </a:p>
      </cdr:txBody>
    </cdr:sp>
  </cdr:relSizeAnchor>
</c:userShapes>
</file>

<file path=ppt/drawings/drawing49.xml><?xml version="1.0" encoding="utf-8"?>
<c:userShapes xmlns:c="http://schemas.openxmlformats.org/drawingml/2006/chart">
  <cdr:relSizeAnchor xmlns:cdr="http://schemas.openxmlformats.org/drawingml/2006/chartDrawing">
    <cdr:from>
      <cdr:x>0.10924</cdr:x>
      <cdr:y>0.13721</cdr:y>
    </cdr:from>
    <cdr:to>
      <cdr:x>0.22346</cdr:x>
      <cdr:y>0.21553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1197428" y="679495"/>
          <a:ext cx="1252101" cy="38785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1,441</a:t>
          </a:r>
        </a:p>
        <a:p xmlns:a="http://schemas.openxmlformats.org/drawingml/2006/main">
          <a:pPr algn="ctr"/>
          <a:r>
            <a:rPr lang="es-MX" dirty="0" smtClean="0"/>
            <a:t>Valoraciones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0.3383</cdr:x>
      <cdr:y>0.7322</cdr:y>
    </cdr:from>
    <cdr:to>
      <cdr:x>0.45252</cdr:x>
      <cdr:y>0.81052</cdr:y>
    </cdr:to>
    <cdr:sp macro="" textlink="">
      <cdr:nvSpPr>
        <cdr:cNvPr id="3" name="CuadroTexto 1"/>
        <cdr:cNvSpPr txBox="1"/>
      </cdr:nvSpPr>
      <cdr:spPr>
        <a:xfrm xmlns:a="http://schemas.openxmlformats.org/drawingml/2006/main">
          <a:off x="3708400" y="3625895"/>
          <a:ext cx="1252101" cy="38785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172</a:t>
          </a:r>
        </a:p>
        <a:p xmlns:a="http://schemas.openxmlformats.org/drawingml/2006/main">
          <a:pPr algn="ctr"/>
          <a:r>
            <a:rPr lang="es-MX" dirty="0" smtClean="0"/>
            <a:t>Valoraciones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0.56935</cdr:x>
      <cdr:y>0.81939</cdr:y>
    </cdr:from>
    <cdr:to>
      <cdr:x>0.68357</cdr:x>
      <cdr:y>0.89771</cdr:y>
    </cdr:to>
    <cdr:sp macro="" textlink="">
      <cdr:nvSpPr>
        <cdr:cNvPr id="4" name="CuadroTexto 1"/>
        <cdr:cNvSpPr txBox="1"/>
      </cdr:nvSpPr>
      <cdr:spPr>
        <a:xfrm xmlns:a="http://schemas.openxmlformats.org/drawingml/2006/main">
          <a:off x="6241143" y="4057695"/>
          <a:ext cx="1252101" cy="38785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4</a:t>
          </a:r>
        </a:p>
        <a:p xmlns:a="http://schemas.openxmlformats.org/drawingml/2006/main">
          <a:pPr algn="ctr"/>
          <a:r>
            <a:rPr lang="es-MX" dirty="0" smtClean="0"/>
            <a:t>Valoraciones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0.80371</cdr:x>
      <cdr:y>0.82159</cdr:y>
    </cdr:from>
    <cdr:to>
      <cdr:x>0.91793</cdr:x>
      <cdr:y>0.89991</cdr:y>
    </cdr:to>
    <cdr:sp macro="" textlink="">
      <cdr:nvSpPr>
        <cdr:cNvPr id="5" name="CuadroTexto 1"/>
        <cdr:cNvSpPr txBox="1"/>
      </cdr:nvSpPr>
      <cdr:spPr>
        <a:xfrm xmlns:a="http://schemas.openxmlformats.org/drawingml/2006/main">
          <a:off x="8810172" y="4068581"/>
          <a:ext cx="1252101" cy="38785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1</a:t>
          </a:r>
        </a:p>
        <a:p xmlns:a="http://schemas.openxmlformats.org/drawingml/2006/main">
          <a:pPr algn="ctr"/>
          <a:r>
            <a:rPr lang="es-MX" dirty="0" smtClean="0"/>
            <a:t>Valoraciones</a:t>
          </a:r>
          <a:endParaRPr lang="es-MX" sz="1100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0.13766</cdr:x>
      <cdr:y>0.01294</cdr:y>
    </cdr:from>
    <cdr:to>
      <cdr:x>0.17031</cdr:x>
      <cdr:y>0.05309</cdr:y>
    </cdr:to>
    <cdr:sp macro="" textlink="">
      <cdr:nvSpPr>
        <cdr:cNvPr id="13" name="CuadroTexto 8"/>
        <cdr:cNvSpPr txBox="1"/>
      </cdr:nvSpPr>
      <cdr:spPr>
        <a:xfrm xmlns:a="http://schemas.openxmlformats.org/drawingml/2006/main">
          <a:off x="1597794" y="74428"/>
          <a:ext cx="379048" cy="23083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MX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900" dirty="0" smtClean="0">
              <a:solidFill>
                <a:prstClr val="black"/>
              </a:solidFill>
            </a:rPr>
            <a:t>23%</a:t>
          </a:r>
          <a:endParaRPr lang="es-MX" sz="900" dirty="0">
            <a:solidFill>
              <a:prstClr val="black"/>
            </a:solidFill>
          </a:endParaRPr>
        </a:p>
      </cdr:txBody>
    </cdr:sp>
  </cdr:relSizeAnchor>
  <cdr:relSizeAnchor xmlns:cdr="http://schemas.openxmlformats.org/drawingml/2006/chartDrawing">
    <cdr:from>
      <cdr:x>0.17353</cdr:x>
      <cdr:y>0.02542</cdr:y>
    </cdr:from>
    <cdr:to>
      <cdr:x>0.20628</cdr:x>
      <cdr:y>0.06556</cdr:y>
    </cdr:to>
    <cdr:sp macro="" textlink="">
      <cdr:nvSpPr>
        <cdr:cNvPr id="14" name="CuadroTexto 8"/>
        <cdr:cNvSpPr txBox="1"/>
      </cdr:nvSpPr>
      <cdr:spPr>
        <a:xfrm xmlns:a="http://schemas.openxmlformats.org/drawingml/2006/main">
          <a:off x="2014159" y="146167"/>
          <a:ext cx="380215" cy="23083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900" dirty="0" smtClean="0">
              <a:solidFill>
                <a:prstClr val="black"/>
              </a:solidFill>
            </a:rPr>
            <a:t>22%</a:t>
          </a:r>
          <a:endParaRPr lang="es-MX" sz="900" dirty="0">
            <a:solidFill>
              <a:prstClr val="black"/>
            </a:solidFill>
          </a:endParaRPr>
        </a:p>
      </cdr:txBody>
    </cdr:sp>
  </cdr:relSizeAnchor>
  <cdr:relSizeAnchor xmlns:cdr="http://schemas.openxmlformats.org/drawingml/2006/chartDrawing">
    <cdr:from>
      <cdr:x>0.26662</cdr:x>
      <cdr:y>0.26709</cdr:y>
    </cdr:from>
    <cdr:to>
      <cdr:x>0.29455</cdr:x>
      <cdr:y>0.30723</cdr:y>
    </cdr:to>
    <cdr:sp macro="" textlink="">
      <cdr:nvSpPr>
        <cdr:cNvPr id="15" name="CuadroTexto 8"/>
        <cdr:cNvSpPr txBox="1"/>
      </cdr:nvSpPr>
      <cdr:spPr>
        <a:xfrm xmlns:a="http://schemas.openxmlformats.org/drawingml/2006/main">
          <a:off x="3094678" y="1535759"/>
          <a:ext cx="324195" cy="23083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900" dirty="0">
              <a:solidFill>
                <a:prstClr val="black"/>
              </a:solidFill>
            </a:rPr>
            <a:t>4</a:t>
          </a:r>
          <a:r>
            <a:rPr lang="es-MX" sz="900" dirty="0" smtClean="0">
              <a:solidFill>
                <a:prstClr val="black"/>
              </a:solidFill>
            </a:rPr>
            <a:t>%</a:t>
          </a:r>
          <a:endParaRPr lang="es-MX" sz="900" dirty="0">
            <a:solidFill>
              <a:prstClr val="black"/>
            </a:solidFill>
          </a:endParaRPr>
        </a:p>
      </cdr:txBody>
    </cdr:sp>
  </cdr:relSizeAnchor>
  <cdr:relSizeAnchor xmlns:cdr="http://schemas.openxmlformats.org/drawingml/2006/chartDrawing">
    <cdr:from>
      <cdr:x>0.23322</cdr:x>
      <cdr:y>0.24702</cdr:y>
    </cdr:from>
    <cdr:to>
      <cdr:x>0.26198</cdr:x>
      <cdr:y>0.28716</cdr:y>
    </cdr:to>
    <cdr:sp macro="" textlink="">
      <cdr:nvSpPr>
        <cdr:cNvPr id="16" name="CuadroTexto 8"/>
        <cdr:cNvSpPr txBox="1"/>
      </cdr:nvSpPr>
      <cdr:spPr>
        <a:xfrm xmlns:a="http://schemas.openxmlformats.org/drawingml/2006/main">
          <a:off x="2707027" y="1420343"/>
          <a:ext cx="333885" cy="23083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900" dirty="0" smtClean="0">
              <a:solidFill>
                <a:prstClr val="black"/>
              </a:solidFill>
            </a:rPr>
            <a:t>5%</a:t>
          </a:r>
          <a:endParaRPr lang="es-MX" sz="900" dirty="0">
            <a:solidFill>
              <a:prstClr val="black"/>
            </a:solidFill>
          </a:endParaRPr>
        </a:p>
      </cdr:txBody>
    </cdr:sp>
  </cdr:relSizeAnchor>
  <cdr:relSizeAnchor xmlns:cdr="http://schemas.openxmlformats.org/drawingml/2006/chartDrawing">
    <cdr:from>
      <cdr:x>0.22159</cdr:x>
      <cdr:y>0.20122</cdr:y>
    </cdr:from>
    <cdr:to>
      <cdr:x>0.24936</cdr:x>
      <cdr:y>0.24137</cdr:y>
    </cdr:to>
    <cdr:sp macro="" textlink="">
      <cdr:nvSpPr>
        <cdr:cNvPr id="17" name="CuadroTexto 8"/>
        <cdr:cNvSpPr txBox="1"/>
      </cdr:nvSpPr>
      <cdr:spPr>
        <a:xfrm xmlns:a="http://schemas.openxmlformats.org/drawingml/2006/main">
          <a:off x="2572073" y="1157031"/>
          <a:ext cx="322339" cy="23083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900" dirty="0">
              <a:solidFill>
                <a:prstClr val="black"/>
              </a:solidFill>
            </a:rPr>
            <a:t>8</a:t>
          </a:r>
          <a:r>
            <a:rPr lang="es-MX" sz="900" dirty="0" smtClean="0">
              <a:solidFill>
                <a:prstClr val="black"/>
              </a:solidFill>
            </a:rPr>
            <a:t>%</a:t>
          </a:r>
          <a:endParaRPr lang="es-MX" sz="900" dirty="0">
            <a:solidFill>
              <a:prstClr val="black"/>
            </a:solidFill>
          </a:endParaRPr>
        </a:p>
      </cdr:txBody>
    </cdr:sp>
  </cdr:relSizeAnchor>
  <cdr:relSizeAnchor xmlns:cdr="http://schemas.openxmlformats.org/drawingml/2006/chartDrawing">
    <cdr:from>
      <cdr:x>0.18618</cdr:x>
      <cdr:y>0.18458</cdr:y>
    </cdr:from>
    <cdr:to>
      <cdr:x>0.21882</cdr:x>
      <cdr:y>0.22472</cdr:y>
    </cdr:to>
    <cdr:sp macro="" textlink="">
      <cdr:nvSpPr>
        <cdr:cNvPr id="18" name="CuadroTexto 8"/>
        <cdr:cNvSpPr txBox="1"/>
      </cdr:nvSpPr>
      <cdr:spPr>
        <a:xfrm xmlns:a="http://schemas.openxmlformats.org/drawingml/2006/main">
          <a:off x="2161069" y="1061338"/>
          <a:ext cx="378803" cy="23083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900" dirty="0" smtClean="0">
              <a:solidFill>
                <a:prstClr val="black"/>
              </a:solidFill>
            </a:rPr>
            <a:t>10%</a:t>
          </a:r>
          <a:endParaRPr lang="es-MX" sz="900" dirty="0">
            <a:solidFill>
              <a:prstClr val="black"/>
            </a:solidFill>
          </a:endParaRPr>
        </a:p>
      </cdr:txBody>
    </cdr:sp>
  </cdr:relSizeAnchor>
</c:userShapes>
</file>

<file path=ppt/drawings/drawing50.xml><?xml version="1.0" encoding="utf-8"?>
<c:userShapes xmlns:c="http://schemas.openxmlformats.org/drawingml/2006/chart">
  <cdr:relSizeAnchor xmlns:cdr="http://schemas.openxmlformats.org/drawingml/2006/chartDrawing">
    <cdr:from>
      <cdr:x>0.10924</cdr:x>
      <cdr:y>0.13721</cdr:y>
    </cdr:from>
    <cdr:to>
      <cdr:x>0.22346</cdr:x>
      <cdr:y>0.21553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1197428" y="679495"/>
          <a:ext cx="1252101" cy="38785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1,217</a:t>
          </a:r>
        </a:p>
        <a:p xmlns:a="http://schemas.openxmlformats.org/drawingml/2006/main">
          <a:pPr algn="ctr"/>
          <a:r>
            <a:rPr lang="es-MX" dirty="0" smtClean="0"/>
            <a:t>Valoraciones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0.3383</cdr:x>
      <cdr:y>0.7322</cdr:y>
    </cdr:from>
    <cdr:to>
      <cdr:x>0.45252</cdr:x>
      <cdr:y>0.81052</cdr:y>
    </cdr:to>
    <cdr:sp macro="" textlink="">
      <cdr:nvSpPr>
        <cdr:cNvPr id="3" name="CuadroTexto 1"/>
        <cdr:cNvSpPr txBox="1"/>
      </cdr:nvSpPr>
      <cdr:spPr>
        <a:xfrm xmlns:a="http://schemas.openxmlformats.org/drawingml/2006/main">
          <a:off x="3708400" y="3625895"/>
          <a:ext cx="1252101" cy="38785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383</a:t>
          </a:r>
        </a:p>
        <a:p xmlns:a="http://schemas.openxmlformats.org/drawingml/2006/main">
          <a:pPr algn="ctr"/>
          <a:r>
            <a:rPr lang="es-MX" dirty="0" smtClean="0"/>
            <a:t>Valoraciones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0.56935</cdr:x>
      <cdr:y>0.81939</cdr:y>
    </cdr:from>
    <cdr:to>
      <cdr:x>0.68357</cdr:x>
      <cdr:y>0.89771</cdr:y>
    </cdr:to>
    <cdr:sp macro="" textlink="">
      <cdr:nvSpPr>
        <cdr:cNvPr id="4" name="CuadroTexto 1"/>
        <cdr:cNvSpPr txBox="1"/>
      </cdr:nvSpPr>
      <cdr:spPr>
        <a:xfrm xmlns:a="http://schemas.openxmlformats.org/drawingml/2006/main">
          <a:off x="6241143" y="4057695"/>
          <a:ext cx="1252101" cy="38785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16</a:t>
          </a:r>
        </a:p>
        <a:p xmlns:a="http://schemas.openxmlformats.org/drawingml/2006/main">
          <a:pPr algn="ctr"/>
          <a:r>
            <a:rPr lang="es-MX" dirty="0" smtClean="0"/>
            <a:t>Valoraciones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0.80371</cdr:x>
      <cdr:y>0.82159</cdr:y>
    </cdr:from>
    <cdr:to>
      <cdr:x>0.91793</cdr:x>
      <cdr:y>0.89991</cdr:y>
    </cdr:to>
    <cdr:sp macro="" textlink="">
      <cdr:nvSpPr>
        <cdr:cNvPr id="5" name="CuadroTexto 1"/>
        <cdr:cNvSpPr txBox="1"/>
      </cdr:nvSpPr>
      <cdr:spPr>
        <a:xfrm xmlns:a="http://schemas.openxmlformats.org/drawingml/2006/main">
          <a:off x="8810172" y="4068581"/>
          <a:ext cx="1252101" cy="38785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2</a:t>
          </a:r>
        </a:p>
        <a:p xmlns:a="http://schemas.openxmlformats.org/drawingml/2006/main">
          <a:pPr algn="ctr"/>
          <a:r>
            <a:rPr lang="es-MX" dirty="0" smtClean="0"/>
            <a:t>Valoraciones</a:t>
          </a:r>
          <a:endParaRPr lang="es-MX" sz="1100" dirty="0"/>
        </a:p>
      </cdr:txBody>
    </cdr:sp>
  </cdr:relSizeAnchor>
</c:userShapes>
</file>

<file path=ppt/drawings/drawing51.xml><?xml version="1.0" encoding="utf-8"?>
<c:userShapes xmlns:c="http://schemas.openxmlformats.org/drawingml/2006/chart">
  <cdr:relSizeAnchor xmlns:cdr="http://schemas.openxmlformats.org/drawingml/2006/chartDrawing">
    <cdr:from>
      <cdr:x>0.10924</cdr:x>
      <cdr:y>0.13721</cdr:y>
    </cdr:from>
    <cdr:to>
      <cdr:x>0.22346</cdr:x>
      <cdr:y>0.21553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1197428" y="679495"/>
          <a:ext cx="1252101" cy="38785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1,313</a:t>
          </a:r>
        </a:p>
        <a:p xmlns:a="http://schemas.openxmlformats.org/drawingml/2006/main">
          <a:pPr algn="ctr"/>
          <a:r>
            <a:rPr lang="es-MX" dirty="0" smtClean="0"/>
            <a:t>Valoraciones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0.3383</cdr:x>
      <cdr:y>0.7322</cdr:y>
    </cdr:from>
    <cdr:to>
      <cdr:x>0.45252</cdr:x>
      <cdr:y>0.81052</cdr:y>
    </cdr:to>
    <cdr:sp macro="" textlink="">
      <cdr:nvSpPr>
        <cdr:cNvPr id="3" name="CuadroTexto 1"/>
        <cdr:cNvSpPr txBox="1"/>
      </cdr:nvSpPr>
      <cdr:spPr>
        <a:xfrm xmlns:a="http://schemas.openxmlformats.org/drawingml/2006/main">
          <a:off x="3708400" y="3625895"/>
          <a:ext cx="1252101" cy="38785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294</a:t>
          </a:r>
        </a:p>
        <a:p xmlns:a="http://schemas.openxmlformats.org/drawingml/2006/main">
          <a:pPr algn="ctr"/>
          <a:r>
            <a:rPr lang="es-MX" dirty="0" smtClean="0"/>
            <a:t>Valoraciones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0.56935</cdr:x>
      <cdr:y>0.81939</cdr:y>
    </cdr:from>
    <cdr:to>
      <cdr:x>0.68357</cdr:x>
      <cdr:y>0.89771</cdr:y>
    </cdr:to>
    <cdr:sp macro="" textlink="">
      <cdr:nvSpPr>
        <cdr:cNvPr id="4" name="CuadroTexto 1"/>
        <cdr:cNvSpPr txBox="1"/>
      </cdr:nvSpPr>
      <cdr:spPr>
        <a:xfrm xmlns:a="http://schemas.openxmlformats.org/drawingml/2006/main">
          <a:off x="6241143" y="4057695"/>
          <a:ext cx="1252101" cy="38785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9</a:t>
          </a:r>
        </a:p>
        <a:p xmlns:a="http://schemas.openxmlformats.org/drawingml/2006/main">
          <a:pPr algn="ctr"/>
          <a:r>
            <a:rPr lang="es-MX" dirty="0" smtClean="0"/>
            <a:t>Valoraciones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0.80371</cdr:x>
      <cdr:y>0.82159</cdr:y>
    </cdr:from>
    <cdr:to>
      <cdr:x>0.91793</cdr:x>
      <cdr:y>0.89991</cdr:y>
    </cdr:to>
    <cdr:sp macro="" textlink="">
      <cdr:nvSpPr>
        <cdr:cNvPr id="5" name="CuadroTexto 1"/>
        <cdr:cNvSpPr txBox="1"/>
      </cdr:nvSpPr>
      <cdr:spPr>
        <a:xfrm xmlns:a="http://schemas.openxmlformats.org/drawingml/2006/main">
          <a:off x="8810172" y="4068581"/>
          <a:ext cx="1252101" cy="38785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2</a:t>
          </a:r>
        </a:p>
        <a:p xmlns:a="http://schemas.openxmlformats.org/drawingml/2006/main">
          <a:pPr algn="ctr"/>
          <a:r>
            <a:rPr lang="es-MX" dirty="0" smtClean="0"/>
            <a:t>Valoraciones</a:t>
          </a:r>
          <a:endParaRPr lang="es-MX" sz="1100" dirty="0"/>
        </a:p>
      </cdr:txBody>
    </cdr:sp>
  </cdr:relSizeAnchor>
</c:userShapes>
</file>

<file path=ppt/drawings/drawing52.xml><?xml version="1.0" encoding="utf-8"?>
<c:userShapes xmlns:c="http://schemas.openxmlformats.org/drawingml/2006/chart">
  <cdr:relSizeAnchor xmlns:cdr="http://schemas.openxmlformats.org/drawingml/2006/chartDrawing">
    <cdr:from>
      <cdr:x>0.10924</cdr:x>
      <cdr:y>0.13721</cdr:y>
    </cdr:from>
    <cdr:to>
      <cdr:x>0.22346</cdr:x>
      <cdr:y>0.21553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1197428" y="679495"/>
          <a:ext cx="1252101" cy="38785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1,264</a:t>
          </a:r>
        </a:p>
        <a:p xmlns:a="http://schemas.openxmlformats.org/drawingml/2006/main">
          <a:pPr algn="ctr"/>
          <a:r>
            <a:rPr lang="es-MX" dirty="0" smtClean="0"/>
            <a:t>Valoraciones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0.3383</cdr:x>
      <cdr:y>0.7322</cdr:y>
    </cdr:from>
    <cdr:to>
      <cdr:x>0.45252</cdr:x>
      <cdr:y>0.81052</cdr:y>
    </cdr:to>
    <cdr:sp macro="" textlink="">
      <cdr:nvSpPr>
        <cdr:cNvPr id="3" name="CuadroTexto 1"/>
        <cdr:cNvSpPr txBox="1"/>
      </cdr:nvSpPr>
      <cdr:spPr>
        <a:xfrm xmlns:a="http://schemas.openxmlformats.org/drawingml/2006/main">
          <a:off x="3708400" y="3625895"/>
          <a:ext cx="1252101" cy="38785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334</a:t>
          </a:r>
        </a:p>
        <a:p xmlns:a="http://schemas.openxmlformats.org/drawingml/2006/main">
          <a:pPr algn="ctr"/>
          <a:r>
            <a:rPr lang="es-MX" dirty="0" smtClean="0"/>
            <a:t>Valoraciones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0.56935</cdr:x>
      <cdr:y>0.81939</cdr:y>
    </cdr:from>
    <cdr:to>
      <cdr:x>0.68357</cdr:x>
      <cdr:y>0.89771</cdr:y>
    </cdr:to>
    <cdr:sp macro="" textlink="">
      <cdr:nvSpPr>
        <cdr:cNvPr id="4" name="CuadroTexto 1"/>
        <cdr:cNvSpPr txBox="1"/>
      </cdr:nvSpPr>
      <cdr:spPr>
        <a:xfrm xmlns:a="http://schemas.openxmlformats.org/drawingml/2006/main">
          <a:off x="6241143" y="4057695"/>
          <a:ext cx="1252101" cy="38785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19</a:t>
          </a:r>
        </a:p>
        <a:p xmlns:a="http://schemas.openxmlformats.org/drawingml/2006/main">
          <a:pPr algn="ctr"/>
          <a:r>
            <a:rPr lang="es-MX" dirty="0" smtClean="0"/>
            <a:t>Valoraciones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0.80371</cdr:x>
      <cdr:y>0.82159</cdr:y>
    </cdr:from>
    <cdr:to>
      <cdr:x>0.91793</cdr:x>
      <cdr:y>0.89991</cdr:y>
    </cdr:to>
    <cdr:sp macro="" textlink="">
      <cdr:nvSpPr>
        <cdr:cNvPr id="5" name="CuadroTexto 1"/>
        <cdr:cNvSpPr txBox="1"/>
      </cdr:nvSpPr>
      <cdr:spPr>
        <a:xfrm xmlns:a="http://schemas.openxmlformats.org/drawingml/2006/main">
          <a:off x="8810172" y="4068581"/>
          <a:ext cx="1252101" cy="38785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1</a:t>
          </a:r>
        </a:p>
        <a:p xmlns:a="http://schemas.openxmlformats.org/drawingml/2006/main">
          <a:pPr algn="ctr"/>
          <a:r>
            <a:rPr lang="es-MX" dirty="0" smtClean="0"/>
            <a:t>Valoraciones</a:t>
          </a:r>
          <a:endParaRPr lang="es-MX" sz="1100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0.11914</cdr:x>
      <cdr:y>0.04215</cdr:y>
    </cdr:from>
    <cdr:to>
      <cdr:x>0.15511</cdr:x>
      <cdr:y>0.08213</cdr:y>
    </cdr:to>
    <cdr:sp macro="" textlink="">
      <cdr:nvSpPr>
        <cdr:cNvPr id="13" name="CuadroTexto 8"/>
        <cdr:cNvSpPr txBox="1"/>
      </cdr:nvSpPr>
      <cdr:spPr>
        <a:xfrm xmlns:a="http://schemas.openxmlformats.org/drawingml/2006/main">
          <a:off x="1363878" y="243357"/>
          <a:ext cx="411759" cy="23083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MX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900" dirty="0" smtClean="0">
              <a:solidFill>
                <a:prstClr val="black"/>
              </a:solidFill>
            </a:rPr>
            <a:t>20%</a:t>
          </a:r>
          <a:endParaRPr lang="es-MX" sz="900" dirty="0">
            <a:solidFill>
              <a:prstClr val="black"/>
            </a:solidFill>
          </a:endParaRPr>
        </a:p>
      </cdr:txBody>
    </cdr:sp>
  </cdr:relSizeAnchor>
  <cdr:relSizeAnchor xmlns:cdr="http://schemas.openxmlformats.org/drawingml/2006/chartDrawing">
    <cdr:from>
      <cdr:x>0.14025</cdr:x>
      <cdr:y>0.18418</cdr:y>
    </cdr:from>
    <cdr:to>
      <cdr:x>0.1776</cdr:x>
      <cdr:y>0.22477</cdr:y>
    </cdr:to>
    <cdr:sp macro="" textlink="">
      <cdr:nvSpPr>
        <cdr:cNvPr id="14" name="CuadroTexto 8"/>
        <cdr:cNvSpPr txBox="1"/>
      </cdr:nvSpPr>
      <cdr:spPr>
        <a:xfrm xmlns:a="http://schemas.openxmlformats.org/drawingml/2006/main">
          <a:off x="1605518" y="1063348"/>
          <a:ext cx="427626" cy="23438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900" dirty="0" smtClean="0">
              <a:solidFill>
                <a:prstClr val="black"/>
              </a:solidFill>
            </a:rPr>
            <a:t>11%</a:t>
          </a:r>
          <a:endParaRPr lang="es-MX" sz="900" dirty="0">
            <a:solidFill>
              <a:prstClr val="black"/>
            </a:solidFill>
          </a:endParaRPr>
        </a:p>
      </cdr:txBody>
    </cdr:sp>
  </cdr:relSizeAnchor>
  <cdr:relSizeAnchor xmlns:cdr="http://schemas.openxmlformats.org/drawingml/2006/chartDrawing">
    <cdr:from>
      <cdr:x>0.20639</cdr:x>
      <cdr:y>0.30464</cdr:y>
    </cdr:from>
    <cdr:to>
      <cdr:x>0.24427</cdr:x>
      <cdr:y>0.34462</cdr:y>
    </cdr:to>
    <cdr:sp macro="" textlink="">
      <cdr:nvSpPr>
        <cdr:cNvPr id="16" name="CuadroTexto 8"/>
        <cdr:cNvSpPr txBox="1"/>
      </cdr:nvSpPr>
      <cdr:spPr>
        <a:xfrm xmlns:a="http://schemas.openxmlformats.org/drawingml/2006/main">
          <a:off x="2362662" y="1758873"/>
          <a:ext cx="433701" cy="23083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900" dirty="0" smtClean="0">
              <a:solidFill>
                <a:prstClr val="black"/>
              </a:solidFill>
            </a:rPr>
            <a:t>4.4%</a:t>
          </a:r>
          <a:endParaRPr lang="es-MX" sz="900" dirty="0">
            <a:solidFill>
              <a:prstClr val="black"/>
            </a:solidFill>
          </a:endParaRPr>
        </a:p>
      </cdr:txBody>
    </cdr:sp>
  </cdr:relSizeAnchor>
  <cdr:relSizeAnchor xmlns:cdr="http://schemas.openxmlformats.org/drawingml/2006/chartDrawing">
    <cdr:from>
      <cdr:x>0.19196</cdr:x>
      <cdr:y>0.26002</cdr:y>
    </cdr:from>
    <cdr:to>
      <cdr:x>0.22198</cdr:x>
      <cdr:y>0.3</cdr:y>
    </cdr:to>
    <cdr:sp macro="" textlink="">
      <cdr:nvSpPr>
        <cdr:cNvPr id="17" name="CuadroTexto 8"/>
        <cdr:cNvSpPr txBox="1"/>
      </cdr:nvSpPr>
      <cdr:spPr>
        <a:xfrm xmlns:a="http://schemas.openxmlformats.org/drawingml/2006/main">
          <a:off x="2197479" y="1501222"/>
          <a:ext cx="343701" cy="23083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900" dirty="0" smtClean="0">
              <a:solidFill>
                <a:prstClr val="black"/>
              </a:solidFill>
            </a:rPr>
            <a:t>7%</a:t>
          </a:r>
          <a:endParaRPr lang="es-MX" sz="900" dirty="0">
            <a:solidFill>
              <a:prstClr val="black"/>
            </a:solidFill>
          </a:endParaRPr>
        </a:p>
      </cdr:txBody>
    </cdr:sp>
  </cdr:relSizeAnchor>
  <cdr:relSizeAnchor xmlns:cdr="http://schemas.openxmlformats.org/drawingml/2006/chartDrawing">
    <cdr:from>
      <cdr:x>0.16206</cdr:x>
      <cdr:y>0.23051</cdr:y>
    </cdr:from>
    <cdr:to>
      <cdr:x>0.19114</cdr:x>
      <cdr:y>0.27059</cdr:y>
    </cdr:to>
    <cdr:sp macro="" textlink="">
      <cdr:nvSpPr>
        <cdr:cNvPr id="18" name="CuadroTexto 8"/>
        <cdr:cNvSpPr txBox="1"/>
      </cdr:nvSpPr>
      <cdr:spPr>
        <a:xfrm xmlns:a="http://schemas.openxmlformats.org/drawingml/2006/main">
          <a:off x="1855184" y="1330858"/>
          <a:ext cx="332981" cy="23138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900" dirty="0">
              <a:solidFill>
                <a:prstClr val="black"/>
              </a:solidFill>
            </a:rPr>
            <a:t>9</a:t>
          </a:r>
          <a:r>
            <a:rPr lang="es-MX" sz="900" dirty="0" smtClean="0">
              <a:solidFill>
                <a:prstClr val="black"/>
              </a:solidFill>
            </a:rPr>
            <a:t>%</a:t>
          </a:r>
          <a:endParaRPr lang="es-MX" sz="900" dirty="0">
            <a:solidFill>
              <a:prstClr val="black"/>
            </a:solidFill>
          </a:endParaRPr>
        </a:p>
      </cdr:txBody>
    </cdr:sp>
  </cdr:relSizeAnchor>
  <cdr:relSizeAnchor xmlns:cdr="http://schemas.openxmlformats.org/drawingml/2006/chartDrawing">
    <cdr:from>
      <cdr:x>0.24426</cdr:x>
      <cdr:y>0.31897</cdr:y>
    </cdr:from>
    <cdr:to>
      <cdr:x>0.27302</cdr:x>
      <cdr:y>0.35911</cdr:y>
    </cdr:to>
    <cdr:sp macro="" textlink="">
      <cdr:nvSpPr>
        <cdr:cNvPr id="8" name="CuadroTexto 8"/>
        <cdr:cNvSpPr txBox="1"/>
      </cdr:nvSpPr>
      <cdr:spPr>
        <a:xfrm xmlns:a="http://schemas.openxmlformats.org/drawingml/2006/main">
          <a:off x="2796233" y="1841571"/>
          <a:ext cx="329237" cy="23175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900" dirty="0" smtClean="0">
              <a:solidFill>
                <a:prstClr val="black"/>
              </a:solidFill>
            </a:rPr>
            <a:t>4%</a:t>
          </a:r>
          <a:endParaRPr lang="es-MX" sz="900" dirty="0">
            <a:solidFill>
              <a:prstClr val="black"/>
            </a:solidFill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0.15994</cdr:x>
      <cdr:y>0.2042</cdr:y>
    </cdr:from>
    <cdr:to>
      <cdr:x>0.22772</cdr:x>
      <cdr:y>0.30309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1681858" y="916777"/>
          <a:ext cx="712747" cy="443984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dirty="0" smtClean="0"/>
            <a:t>28</a:t>
          </a:r>
          <a:endParaRPr lang="es-MX" sz="1100" dirty="0"/>
        </a:p>
        <a:p xmlns:a="http://schemas.openxmlformats.org/drawingml/2006/main">
          <a:pPr algn="ctr"/>
          <a:r>
            <a:rPr lang="es-MX" dirty="0"/>
            <a:t>MUJERES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0.47238</cdr:x>
      <cdr:y>0.14633</cdr:y>
    </cdr:from>
    <cdr:to>
      <cdr:x>0.54016</cdr:x>
      <cdr:y>0.24522</cdr:y>
    </cdr:to>
    <cdr:sp macro="" textlink="">
      <cdr:nvSpPr>
        <cdr:cNvPr id="3" name="CuadroTexto 1"/>
        <cdr:cNvSpPr txBox="1"/>
      </cdr:nvSpPr>
      <cdr:spPr>
        <a:xfrm xmlns:a="http://schemas.openxmlformats.org/drawingml/2006/main">
          <a:off x="4967381" y="656959"/>
          <a:ext cx="712747" cy="443984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31</a:t>
          </a:r>
          <a:endParaRPr lang="es-MX" sz="1100" dirty="0"/>
        </a:p>
        <a:p xmlns:a="http://schemas.openxmlformats.org/drawingml/2006/main">
          <a:pPr algn="ctr"/>
          <a:r>
            <a:rPr lang="es-MX" dirty="0"/>
            <a:t>MUJERES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0.79311</cdr:x>
      <cdr:y>0</cdr:y>
    </cdr:from>
    <cdr:to>
      <cdr:x>0.86089</cdr:x>
      <cdr:y>0.09889</cdr:y>
    </cdr:to>
    <cdr:sp macro="" textlink="">
      <cdr:nvSpPr>
        <cdr:cNvPr id="4" name="CuadroTexto 1"/>
        <cdr:cNvSpPr txBox="1"/>
      </cdr:nvSpPr>
      <cdr:spPr>
        <a:xfrm xmlns:a="http://schemas.openxmlformats.org/drawingml/2006/main">
          <a:off x="8340075" y="-1894449"/>
          <a:ext cx="712747" cy="423497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38</a:t>
          </a:r>
          <a:endParaRPr lang="es-MX" sz="1100" dirty="0"/>
        </a:p>
        <a:p xmlns:a="http://schemas.openxmlformats.org/drawingml/2006/main">
          <a:pPr algn="ctr"/>
          <a:r>
            <a:rPr lang="es-MX" dirty="0"/>
            <a:t>MUJERES</a:t>
          </a:r>
          <a:endParaRPr lang="es-MX" sz="1100" dirty="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0.88297</cdr:x>
      <cdr:y>0.66828</cdr:y>
    </cdr:from>
    <cdr:to>
      <cdr:x>0.94621</cdr:x>
      <cdr:y>0.74922</cdr:y>
    </cdr:to>
    <cdr:sp macro="" textlink="">
      <cdr:nvSpPr>
        <cdr:cNvPr id="9" name="CuadroTexto 1"/>
        <cdr:cNvSpPr txBox="1"/>
      </cdr:nvSpPr>
      <cdr:spPr>
        <a:xfrm xmlns:a="http://schemas.openxmlformats.org/drawingml/2006/main">
          <a:off x="9284925" y="3202361"/>
          <a:ext cx="665006" cy="38785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7 </a:t>
          </a:r>
          <a:r>
            <a:rPr lang="es-MX" sz="1100" dirty="0" smtClean="0"/>
            <a:t>Mujeres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0.5695</cdr:x>
      <cdr:y>0.32229</cdr:y>
    </cdr:from>
    <cdr:to>
      <cdr:x>0.63784</cdr:x>
      <cdr:y>0.40323</cdr:y>
    </cdr:to>
    <cdr:sp macro="" textlink="">
      <cdr:nvSpPr>
        <cdr:cNvPr id="13" name="CuadroTexto 1"/>
        <cdr:cNvSpPr txBox="1"/>
      </cdr:nvSpPr>
      <cdr:spPr>
        <a:xfrm xmlns:a="http://schemas.openxmlformats.org/drawingml/2006/main">
          <a:off x="5988627" y="1544383"/>
          <a:ext cx="718685" cy="387857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21 </a:t>
          </a:r>
          <a:r>
            <a:rPr lang="es-MX" sz="1100" dirty="0" smtClean="0"/>
            <a:t>Mujeres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0.72567</cdr:x>
      <cdr:y>0.81379</cdr:y>
    </cdr:from>
    <cdr:to>
      <cdr:x>0.79166</cdr:x>
      <cdr:y>0.88011</cdr:y>
    </cdr:to>
    <cdr:sp macro="" textlink="">
      <cdr:nvSpPr>
        <cdr:cNvPr id="14" name="CuadroTexto 1"/>
        <cdr:cNvSpPr txBox="1"/>
      </cdr:nvSpPr>
      <cdr:spPr>
        <a:xfrm xmlns:a="http://schemas.openxmlformats.org/drawingml/2006/main">
          <a:off x="7630855" y="3899621"/>
          <a:ext cx="693925" cy="31779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1 </a:t>
          </a:r>
          <a:r>
            <a:rPr lang="es-MX" sz="1100" dirty="0" smtClean="0"/>
            <a:t>Mujer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0.10153</cdr:x>
      <cdr:y>0.05638</cdr:y>
    </cdr:from>
    <cdr:to>
      <cdr:x>0.17029</cdr:x>
      <cdr:y>0.13732</cdr:y>
    </cdr:to>
    <cdr:sp macro="" textlink="">
      <cdr:nvSpPr>
        <cdr:cNvPr id="15" name="CuadroTexto 1"/>
        <cdr:cNvSpPr txBox="1"/>
      </cdr:nvSpPr>
      <cdr:spPr>
        <a:xfrm xmlns:a="http://schemas.openxmlformats.org/drawingml/2006/main">
          <a:off x="1067648" y="270168"/>
          <a:ext cx="723051" cy="38785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33</a:t>
          </a:r>
        </a:p>
        <a:p xmlns:a="http://schemas.openxmlformats.org/drawingml/2006/main">
          <a:pPr algn="ctr"/>
          <a:r>
            <a:rPr lang="es-MX" sz="1100" dirty="0" smtClean="0"/>
            <a:t>Mujeres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0.25756</cdr:x>
      <cdr:y>0.37851</cdr:y>
    </cdr:from>
    <cdr:to>
      <cdr:x>0.32454</cdr:x>
      <cdr:y>0.45998</cdr:y>
    </cdr:to>
    <cdr:sp macro="" textlink="">
      <cdr:nvSpPr>
        <cdr:cNvPr id="16" name="CuadroTexto 1"/>
        <cdr:cNvSpPr txBox="1"/>
      </cdr:nvSpPr>
      <cdr:spPr>
        <a:xfrm xmlns:a="http://schemas.openxmlformats.org/drawingml/2006/main">
          <a:off x="2708414" y="1813797"/>
          <a:ext cx="704335" cy="390397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19 </a:t>
          </a:r>
          <a:r>
            <a:rPr lang="es-MX" sz="1100" dirty="0" smtClean="0"/>
            <a:t>Mujeres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0.41226</cdr:x>
      <cdr:y>0.44675</cdr:y>
    </cdr:from>
    <cdr:to>
      <cdr:x>0.48057</cdr:x>
      <cdr:y>0.52769</cdr:y>
    </cdr:to>
    <cdr:sp macro="" textlink="">
      <cdr:nvSpPr>
        <cdr:cNvPr id="8" name="CuadroTexto 1"/>
        <cdr:cNvSpPr txBox="1"/>
      </cdr:nvSpPr>
      <cdr:spPr>
        <a:xfrm xmlns:a="http://schemas.openxmlformats.org/drawingml/2006/main">
          <a:off x="4335134" y="2140771"/>
          <a:ext cx="718311" cy="38785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16 </a:t>
          </a:r>
          <a:r>
            <a:rPr lang="es-MX" sz="1100" dirty="0" smtClean="0"/>
            <a:t>Mujeres</a:t>
          </a:r>
          <a:endParaRPr lang="es-MX" sz="1100" dirty="0"/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0.46268</cdr:x>
      <cdr:y>0.05967</cdr:y>
    </cdr:from>
    <cdr:to>
      <cdr:x>0.56319</cdr:x>
      <cdr:y>0.15728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4890488" y="283471"/>
          <a:ext cx="1062404" cy="46366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400" dirty="0"/>
            <a:t>94</a:t>
          </a:r>
        </a:p>
        <a:p xmlns:a="http://schemas.openxmlformats.org/drawingml/2006/main">
          <a:pPr algn="ctr"/>
          <a:r>
            <a:rPr lang="es-MX" sz="1400" dirty="0"/>
            <a:t>Mujeres</a:t>
          </a:r>
        </a:p>
      </cdr:txBody>
    </cdr:sp>
  </cdr:relSizeAnchor>
  <cdr:relSizeAnchor xmlns:cdr="http://schemas.openxmlformats.org/drawingml/2006/chartDrawing">
    <cdr:from>
      <cdr:x>0.78302</cdr:x>
      <cdr:y>0.23121</cdr:y>
    </cdr:from>
    <cdr:to>
      <cdr:x>0.87385</cdr:x>
      <cdr:y>0.33547</cdr:y>
    </cdr:to>
    <cdr:sp macro="" textlink="">
      <cdr:nvSpPr>
        <cdr:cNvPr id="3" name="CuadroTexto 1"/>
        <cdr:cNvSpPr txBox="1"/>
      </cdr:nvSpPr>
      <cdr:spPr>
        <a:xfrm xmlns:a="http://schemas.openxmlformats.org/drawingml/2006/main">
          <a:off x="8276543" y="1098321"/>
          <a:ext cx="960075" cy="495279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400" dirty="0"/>
            <a:t>70</a:t>
          </a:r>
        </a:p>
        <a:p xmlns:a="http://schemas.openxmlformats.org/drawingml/2006/main">
          <a:pPr algn="ctr"/>
          <a:r>
            <a:rPr lang="es-MX" sz="1400" dirty="0"/>
            <a:t>Mujeres</a:t>
          </a:r>
        </a:p>
      </cdr:txBody>
    </cdr:sp>
  </cdr:relSizeAnchor>
  <cdr:relSizeAnchor xmlns:cdr="http://schemas.openxmlformats.org/drawingml/2006/chartDrawing">
    <cdr:from>
      <cdr:x>0.1505</cdr:x>
      <cdr:y>0.16682</cdr:y>
    </cdr:from>
    <cdr:to>
      <cdr:x>0.24133</cdr:x>
      <cdr:y>0.27108</cdr:y>
    </cdr:to>
    <cdr:sp macro="" textlink="">
      <cdr:nvSpPr>
        <cdr:cNvPr id="4" name="CuadroTexto 1"/>
        <cdr:cNvSpPr txBox="1"/>
      </cdr:nvSpPr>
      <cdr:spPr>
        <a:xfrm xmlns:a="http://schemas.openxmlformats.org/drawingml/2006/main">
          <a:off x="1582603" y="725888"/>
          <a:ext cx="955132" cy="45367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400" dirty="0"/>
            <a:t>76</a:t>
          </a:r>
        </a:p>
        <a:p xmlns:a="http://schemas.openxmlformats.org/drawingml/2006/main">
          <a:pPr algn="ctr"/>
          <a:r>
            <a:rPr lang="es-MX" sz="1400" dirty="0"/>
            <a:t>Mujeres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900488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ED3F5A-08FB-4B63-B18E-7D0626AD7494}" type="datetimeFigureOut">
              <a:rPr lang="es-MX" smtClean="0"/>
              <a:t>05/07/2023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900488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300E74-088A-4EDD-BD90-8EB9884CB30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303119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183" cy="502676"/>
          </a:xfrm>
          <a:prstGeom prst="rect">
            <a:avLst/>
          </a:prstGeom>
        </p:spPr>
        <p:txBody>
          <a:bodyPr vert="horz" lIns="96597" tIns="48299" rIns="96597" bIns="48299" rtlCol="0"/>
          <a:lstStyle>
            <a:lvl1pPr algn="l">
              <a:defRPr sz="13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00799" y="0"/>
            <a:ext cx="2984183" cy="502676"/>
          </a:xfrm>
          <a:prstGeom prst="rect">
            <a:avLst/>
          </a:prstGeom>
        </p:spPr>
        <p:txBody>
          <a:bodyPr vert="horz" lIns="96597" tIns="48299" rIns="96597" bIns="48299" rtlCol="0"/>
          <a:lstStyle>
            <a:lvl1pPr algn="r">
              <a:defRPr sz="1300"/>
            </a:lvl1pPr>
          </a:lstStyle>
          <a:p>
            <a:fld id="{A499FAE8-3472-43C9-A39D-C02EDCABF539}" type="datetimeFigureOut">
              <a:rPr lang="es-MX" smtClean="0"/>
              <a:t>05/07/2023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0275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97" tIns="48299" rIns="96597" bIns="48299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8658" y="4821506"/>
            <a:ext cx="5509260" cy="3944868"/>
          </a:xfrm>
          <a:prstGeom prst="rect">
            <a:avLst/>
          </a:prstGeom>
        </p:spPr>
        <p:txBody>
          <a:bodyPr vert="horz" lIns="96597" tIns="48299" rIns="96597" bIns="48299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4183" cy="502674"/>
          </a:xfrm>
          <a:prstGeom prst="rect">
            <a:avLst/>
          </a:prstGeom>
        </p:spPr>
        <p:txBody>
          <a:bodyPr vert="horz" lIns="96597" tIns="48299" rIns="96597" bIns="48299" rtlCol="0" anchor="b"/>
          <a:lstStyle>
            <a:lvl1pPr algn="l">
              <a:defRPr sz="13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00799" y="9516039"/>
            <a:ext cx="2984183" cy="502674"/>
          </a:xfrm>
          <a:prstGeom prst="rect">
            <a:avLst/>
          </a:prstGeom>
        </p:spPr>
        <p:txBody>
          <a:bodyPr vert="horz" lIns="96597" tIns="48299" rIns="96597" bIns="48299" rtlCol="0" anchor="b"/>
          <a:lstStyle>
            <a:lvl1pPr algn="r">
              <a:defRPr sz="1300"/>
            </a:lvl1pPr>
          </a:lstStyle>
          <a:p>
            <a:fld id="{BBC38B28-CB0F-4857-8D5D-D6F8CB0E227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33203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38B28-CB0F-4857-8D5D-D6F8CB0E2272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58526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38B28-CB0F-4857-8D5D-D6F8CB0E2272}" type="slidenum">
              <a:rPr lang="es-MX" smtClean="0"/>
              <a:t>95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7036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118F-7ABA-4EF3-8AC2-4885AECD336F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t>05/07/2023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694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93CBE-F465-4944-9BBB-957B66DF3095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t>05/07/2023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496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0AA0-DC0C-4C72-ADBD-0664394FE7B6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t>05/07/2023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958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CE28-5A4A-4BFC-993A-2632D27A301F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t>05/07/2023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C919-916F-422C-85D3-722D59BAE51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9021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E8126-45FE-4BF3-9701-577150195A8F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t>05/07/2023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C919-916F-422C-85D3-722D59BAE51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3106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1CBE8-C9E4-4F97-B406-20673B5E4857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t>05/07/2023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C919-916F-422C-85D3-722D59BAE51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7060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48DA0-8F1C-4ABF-9482-D59EEC2D2D80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t>05/07/2023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C919-916F-422C-85D3-722D59BAE51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6733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54179-1BC1-421B-BB03-791DA5C9DD35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t>05/07/2023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C919-916F-422C-85D3-722D59BAE51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556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B5335-7BE2-45A0-8520-50D4262C7733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t>05/07/2023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C919-916F-422C-85D3-722D59BAE51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3898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461E3-5282-4D6A-8737-EC4296A68E8E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t>05/07/2023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C919-916F-422C-85D3-722D59BAE51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3765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4CCA-BDF0-4F85-88BD-7146D14E3093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t>05/07/2023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C919-916F-422C-85D3-722D59BAE51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247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CFBB0-38DE-443A-BC2B-6593ADFD6848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t>05/07/2023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3558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54C13-1031-4361-89D9-41C1C3DF1885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t>05/07/2023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C919-916F-422C-85D3-722D59BAE51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3961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1C7A5-8812-490A-A32F-DA920987B2E0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t>05/07/2023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C919-916F-422C-85D3-722D59BAE51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1290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1422C-FFAC-4FD8-9387-3B3D703649D5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t>05/07/2023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C919-916F-422C-85D3-722D59BAE51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7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636BD-7662-4BE7-9732-46547DCB9D66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t>05/07/2023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207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4132-2AF7-4CBD-848A-C1922905244D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t>05/07/2023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316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6DF9E-26F9-4023-B81A-7444514E7AB5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t>05/07/2023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99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05CEB-4369-49F4-A1BB-DE5A07BC6284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t>05/07/2023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532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5B38-DCC9-4E64-A78E-7E14A35B6F6F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t>05/07/2023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637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EC30D-EC14-484E-B226-5E22ADAFF0D3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t>05/07/2023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412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EA9EB-79E1-4F30-B96F-C60494028FA7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t>05/07/2023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286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0CBB2-5C3C-4264-9224-A31CD1A01D90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t>05/07/2023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133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4C4E2-160A-4282-B914-B10DA19954A4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t>05/07/2023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08C919-916F-422C-85D3-722D59BAE51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768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8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31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7F213517-3EC6-AC2C-73C2-002CFC1FE9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202"/>
          <a:stretch/>
        </p:blipFill>
        <p:spPr>
          <a:xfrm>
            <a:off x="0" y="-238991"/>
            <a:ext cx="4365171" cy="709699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34144" y="2583537"/>
            <a:ext cx="10319656" cy="2387600"/>
          </a:xfrm>
        </p:spPr>
        <p:txBody>
          <a:bodyPr>
            <a:noAutofit/>
          </a:bodyPr>
          <a:lstStyle/>
          <a:p>
            <a:r>
              <a:rPr lang="es-MX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INSTITUTO MUNICIPAL DE LA MUJER EN SAN JUAN DEL RÍO, QRO</a:t>
            </a:r>
            <a:r>
              <a:rPr lang="es-MX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</a:t>
            </a:r>
            <a:br>
              <a:rPr lang="es-MX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s-MX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s-MX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s-MX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s-MX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s-MX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INFORME TRIMESTRAL</a:t>
            </a:r>
            <a:br>
              <a:rPr lang="es-MX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s-MX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JULIO, AGOSTO Y SEPTIEMBRE, 2022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02472" y="5822950"/>
            <a:ext cx="9144000" cy="533400"/>
          </a:xfrm>
        </p:spPr>
        <p:txBody>
          <a:bodyPr/>
          <a:lstStyle/>
          <a:p>
            <a:r>
              <a:rPr lang="es-MX" b="1" dirty="0" smtClean="0"/>
              <a:t>DIRECTORA:    </a:t>
            </a:r>
            <a:r>
              <a:rPr lang="es-MX" b="1" dirty="0"/>
              <a:t>M. e</a:t>
            </a:r>
            <a:r>
              <a:rPr lang="es-MX" b="1" dirty="0" smtClean="0"/>
              <a:t>n </a:t>
            </a:r>
            <a:r>
              <a:rPr lang="es-MX" b="1" dirty="0"/>
              <a:t>I. P. María Guadalupe Gómez Rodríguez.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914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59F70E2B-71B1-513B-A334-FFEDEA1660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-228600"/>
            <a:ext cx="4365171" cy="70866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724354"/>
            <a:ext cx="10515600" cy="1325563"/>
          </a:xfrm>
        </p:spPr>
        <p:txBody>
          <a:bodyPr/>
          <a:lstStyle/>
          <a:p>
            <a:pPr algn="ctr"/>
            <a:r>
              <a:rPr lang="es-MX" b="1" dirty="0"/>
              <a:t>COMUNICACIÓN OFICIAL</a:t>
            </a:r>
            <a:br>
              <a:rPr lang="es-MX" b="1" dirty="0"/>
            </a:br>
            <a:r>
              <a:rPr lang="es-MX" b="1" dirty="0" smtClean="0"/>
              <a:t>1,648 </a:t>
            </a:r>
            <a:r>
              <a:rPr lang="es-MX" b="1" dirty="0"/>
              <a:t>OFICIOS</a:t>
            </a:r>
            <a:endParaRPr lang="es-MX" dirty="0"/>
          </a:p>
        </p:txBody>
      </p:sp>
      <p:graphicFrame>
        <p:nvGraphicFramePr>
          <p:cNvPr id="10" name="Marcador de contenido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2749657"/>
              </p:ext>
            </p:extLst>
          </p:nvPr>
        </p:nvGraphicFramePr>
        <p:xfrm>
          <a:off x="838200" y="2209800"/>
          <a:ext cx="10515600" cy="3967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462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C6D8C224-25D0-FE99-0D96-03146828F2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-202019"/>
            <a:ext cx="4365171" cy="706001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32815" y="471248"/>
            <a:ext cx="10515600" cy="1325563"/>
          </a:xfrm>
        </p:spPr>
        <p:txBody>
          <a:bodyPr/>
          <a:lstStyle/>
          <a:p>
            <a:pPr algn="ctr"/>
            <a:r>
              <a:rPr lang="es-MX" b="1" dirty="0" smtClean="0"/>
              <a:t>184  OFICIOS </a:t>
            </a:r>
            <a:r>
              <a:rPr lang="es-MX" b="1" dirty="0"/>
              <a:t>RECIBIDOS</a:t>
            </a:r>
            <a:br>
              <a:rPr lang="es-MX" b="1" dirty="0"/>
            </a:br>
            <a:r>
              <a:rPr lang="es-MX" b="1" dirty="0" smtClean="0"/>
              <a:t>ESTADÍSTICA DE INCIDENCIA</a:t>
            </a:r>
            <a:endParaRPr lang="es-MX" dirty="0"/>
          </a:p>
        </p:txBody>
      </p:sp>
      <p:graphicFrame>
        <p:nvGraphicFramePr>
          <p:cNvPr id="8" name="Marcador de conteni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5619290"/>
              </p:ext>
            </p:extLst>
          </p:nvPr>
        </p:nvGraphicFramePr>
        <p:xfrm>
          <a:off x="584791" y="1777825"/>
          <a:ext cx="11607209" cy="5750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573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1C74CCAD-710E-219D-DCF2-D1082CCBC4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-223284"/>
            <a:ext cx="4365171" cy="708128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6400" y="421488"/>
            <a:ext cx="10515600" cy="1325563"/>
          </a:xfrm>
        </p:spPr>
        <p:txBody>
          <a:bodyPr/>
          <a:lstStyle/>
          <a:p>
            <a:pPr algn="ctr"/>
            <a:r>
              <a:rPr lang="es-MX" b="1" dirty="0"/>
              <a:t>184 OFICIOS RECIBIDOS</a:t>
            </a:r>
            <a:br>
              <a:rPr lang="es-MX" b="1" dirty="0"/>
            </a:br>
            <a:r>
              <a:rPr lang="es-MX" b="1" dirty="0" smtClean="0"/>
              <a:t>INCIDENCIA</a:t>
            </a:r>
            <a:endParaRPr lang="es-MX" dirty="0"/>
          </a:p>
        </p:txBody>
      </p:sp>
      <p:sp>
        <p:nvSpPr>
          <p:cNvPr id="4" name="Rectángulo 3"/>
          <p:cNvSpPr/>
          <p:nvPr/>
        </p:nvSpPr>
        <p:spPr>
          <a:xfrm>
            <a:off x="1230315" y="1777293"/>
            <a:ext cx="4962668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/>
              <a:t>42 FISCALÍA GENERAL DEL ESTADO DE QUERÉTARO</a:t>
            </a:r>
          </a:p>
          <a:p>
            <a:r>
              <a:rPr lang="es-ES" sz="1400" dirty="0"/>
              <a:t>40 SECRETARÍA DE SEGURIDAD CIUDADANA </a:t>
            </a:r>
          </a:p>
          <a:p>
            <a:r>
              <a:rPr lang="es-ES" sz="1400" dirty="0"/>
              <a:t>19 SISTEMA MUNICIPAL DIF</a:t>
            </a:r>
          </a:p>
          <a:p>
            <a:r>
              <a:rPr lang="es-ES" sz="1400" dirty="0"/>
              <a:t>15 SECRETARÍA PARTICULAR</a:t>
            </a:r>
          </a:p>
          <a:p>
            <a:r>
              <a:rPr lang="es-ES" sz="1400" dirty="0"/>
              <a:t>10 ÓRGANO INTERNO DE CONTROL</a:t>
            </a:r>
          </a:p>
          <a:p>
            <a:r>
              <a:rPr lang="es-ES" sz="1400" dirty="0"/>
              <a:t>8 SECRETARIA TÉCNICA</a:t>
            </a:r>
          </a:p>
          <a:p>
            <a:r>
              <a:rPr lang="es-ES" sz="1400" dirty="0"/>
              <a:t>5 SECRETARÍA DEL H. AYUNTAMIENTO</a:t>
            </a:r>
          </a:p>
          <a:p>
            <a:r>
              <a:rPr lang="es-ES" sz="1400" dirty="0"/>
              <a:t>4 SECRETARIA DE FINANZAS</a:t>
            </a:r>
          </a:p>
          <a:p>
            <a:r>
              <a:rPr lang="es-ES" sz="1400" dirty="0"/>
              <a:t>3 REGIDORES</a:t>
            </a:r>
          </a:p>
          <a:p>
            <a:r>
              <a:rPr lang="es-ES" sz="1400" dirty="0"/>
              <a:t>3 SECRETARÍA DE ADMINISTRACIÓN </a:t>
            </a:r>
          </a:p>
          <a:p>
            <a:r>
              <a:rPr lang="es-ES" sz="1400" dirty="0"/>
              <a:t>2 COLEGIO DE ABOGADOS LITIGANTES DE QUERÉTARO A.C</a:t>
            </a:r>
            <a:r>
              <a:rPr lang="es-ES" sz="1400" dirty="0" smtClean="0"/>
              <a:t>.</a:t>
            </a:r>
          </a:p>
          <a:p>
            <a:r>
              <a:rPr lang="es-ES" sz="1400" dirty="0"/>
              <a:t> </a:t>
            </a:r>
            <a:r>
              <a:rPr lang="es-ES" sz="1400" dirty="0" smtClean="0"/>
              <a:t>   CAPITULO </a:t>
            </a:r>
            <a:r>
              <a:rPr lang="es-ES" sz="1400" dirty="0"/>
              <a:t>SAN JUAN DEL RÍO</a:t>
            </a:r>
          </a:p>
          <a:p>
            <a:r>
              <a:rPr lang="es-ES" sz="1400" dirty="0"/>
              <a:t>2 CONALEP</a:t>
            </a:r>
          </a:p>
          <a:p>
            <a:r>
              <a:rPr lang="es-ES" sz="1400" dirty="0"/>
              <a:t>2 DIRECCIÓN DE CULTURA </a:t>
            </a:r>
          </a:p>
          <a:p>
            <a:r>
              <a:rPr lang="es-ES" sz="1400" dirty="0"/>
              <a:t>2 DIRECCIÓN DE GIRAS Y EVENTOS ESPECIALES</a:t>
            </a:r>
          </a:p>
          <a:p>
            <a:r>
              <a:rPr lang="es-ES" sz="1400" dirty="0"/>
              <a:t>2 INEA</a:t>
            </a:r>
          </a:p>
          <a:p>
            <a:r>
              <a:rPr lang="es-ES" sz="1400" dirty="0"/>
              <a:t>2 INSTITUTO UNIVERSITARIO DEL RIO </a:t>
            </a:r>
          </a:p>
          <a:p>
            <a:r>
              <a:rPr lang="es-ES" sz="1400" dirty="0"/>
              <a:t>2 SECRETARIA DE GOBIERNO </a:t>
            </a:r>
          </a:p>
          <a:p>
            <a:r>
              <a:rPr lang="es-ES" sz="1400" dirty="0"/>
              <a:t>2 SECRETARÍA DE SEGURIDAD PÚBLICA </a:t>
            </a:r>
            <a:r>
              <a:rPr lang="es-ES" sz="1400" dirty="0" smtClean="0"/>
              <a:t>MUNICIPAL</a:t>
            </a:r>
            <a:endParaRPr lang="es-ES" sz="1400" dirty="0"/>
          </a:p>
        </p:txBody>
      </p:sp>
      <p:sp>
        <p:nvSpPr>
          <p:cNvPr id="5" name="Rectángulo 4"/>
          <p:cNvSpPr/>
          <p:nvPr/>
        </p:nvSpPr>
        <p:spPr>
          <a:xfrm>
            <a:off x="6089073" y="1640075"/>
            <a:ext cx="5810415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 smtClean="0"/>
              <a:t>1 ADELANTE MI QUERIDO SAN JUAN </a:t>
            </a:r>
          </a:p>
          <a:p>
            <a:r>
              <a:rPr lang="es-ES" sz="1400" dirty="0" smtClean="0"/>
              <a:t>1 </a:t>
            </a:r>
            <a:r>
              <a:rPr lang="es-ES" sz="1400" dirty="0"/>
              <a:t>BUFETE JURÍDICO GRATUTITO</a:t>
            </a:r>
          </a:p>
          <a:p>
            <a:r>
              <a:rPr lang="es-ES" sz="1400" dirty="0"/>
              <a:t>1 C. CATALINA CHÁVEZ </a:t>
            </a:r>
            <a:r>
              <a:rPr lang="es-ES" sz="1400" dirty="0" smtClean="0"/>
              <a:t>GARCÍA,</a:t>
            </a:r>
          </a:p>
          <a:p>
            <a:r>
              <a:rPr lang="es-ES" sz="1400" dirty="0"/>
              <a:t> </a:t>
            </a:r>
            <a:r>
              <a:rPr lang="es-ES" sz="1400" dirty="0" smtClean="0"/>
              <a:t>   SOLICITUD </a:t>
            </a:r>
            <a:r>
              <a:rPr lang="es-ES" sz="1400" dirty="0"/>
              <a:t>DE TALLER DE BOLSAS ARTESANALES</a:t>
            </a:r>
          </a:p>
          <a:p>
            <a:r>
              <a:rPr lang="es-ES" sz="1400" dirty="0"/>
              <a:t>1 DEFENSORIA DE LOS DERECHOS HUMANOS DE QUERÉTARO</a:t>
            </a:r>
          </a:p>
          <a:p>
            <a:r>
              <a:rPr lang="es-ES" sz="1400" dirty="0"/>
              <a:t>1 DGA LAE. NADYELI JACINTO SANTOS, COLABORAR CON CLASES DE YOGA</a:t>
            </a:r>
          </a:p>
          <a:p>
            <a:r>
              <a:rPr lang="es-ES" sz="1400" dirty="0"/>
              <a:t>1 DIRECCIÓN MUNICIPAL DE LA JUVENTUD SJR</a:t>
            </a:r>
          </a:p>
          <a:p>
            <a:r>
              <a:rPr lang="es-ES" sz="1400" dirty="0" smtClean="0"/>
              <a:t>1 ENTIDAD </a:t>
            </a:r>
            <a:r>
              <a:rPr lang="es-ES" sz="1400" dirty="0"/>
              <a:t>SUPERIOR DE FISCALIZACIÓN DEL ESTADO DE QUERÉTARO</a:t>
            </a:r>
          </a:p>
          <a:p>
            <a:r>
              <a:rPr lang="es-ES" sz="1400" dirty="0"/>
              <a:t>1 JAPAM</a:t>
            </a:r>
          </a:p>
          <a:p>
            <a:r>
              <a:rPr lang="es-ES" sz="1400" dirty="0"/>
              <a:t>1 </a:t>
            </a:r>
            <a:r>
              <a:rPr lang="es-ES" sz="1400" dirty="0" smtClean="0"/>
              <a:t>C. MARÍA </a:t>
            </a:r>
            <a:r>
              <a:rPr lang="es-ES" sz="1400" dirty="0"/>
              <a:t>GELA RUÍZ </a:t>
            </a:r>
            <a:r>
              <a:rPr lang="es-ES" sz="1400" dirty="0" smtClean="0"/>
              <a:t>UGALDE,</a:t>
            </a:r>
          </a:p>
          <a:p>
            <a:r>
              <a:rPr lang="es-ES" sz="1400" dirty="0"/>
              <a:t> </a:t>
            </a:r>
            <a:r>
              <a:rPr lang="es-ES" sz="1400" dirty="0" smtClean="0"/>
              <a:t>   PLATICA </a:t>
            </a:r>
            <a:r>
              <a:rPr lang="es-ES" sz="1400" dirty="0"/>
              <a:t>DE PREVENCIÓN DEL CÁNCER DE MAMA</a:t>
            </a:r>
          </a:p>
          <a:p>
            <a:r>
              <a:rPr lang="es-ES" sz="1400" dirty="0"/>
              <a:t>1 MUJERES UNIDAS CONTRA EL CANCER DE MAMA A.C. CAPITULO SJR</a:t>
            </a:r>
          </a:p>
          <a:p>
            <a:r>
              <a:rPr lang="es-ES" sz="1400" dirty="0"/>
              <a:t>1 ROTARY SAN JUAN</a:t>
            </a:r>
          </a:p>
          <a:p>
            <a:r>
              <a:rPr lang="es-ES" sz="1400" dirty="0" smtClean="0"/>
              <a:t>1 SECRETARIA </a:t>
            </a:r>
            <a:r>
              <a:rPr lang="es-ES" sz="1400" dirty="0"/>
              <a:t>DE DESARROLLO ECONÓMICO EMPRESARIAL Y TURÍSMO</a:t>
            </a:r>
          </a:p>
          <a:p>
            <a:r>
              <a:rPr lang="es-ES" sz="1400" dirty="0"/>
              <a:t>1 SECRETARÍA DE DESARROLLO SOCIAL </a:t>
            </a:r>
          </a:p>
          <a:p>
            <a:r>
              <a:rPr lang="es-ES" sz="1400" dirty="0"/>
              <a:t>1 SECRETARIA DE OBRAS PÚBLICAS</a:t>
            </a:r>
          </a:p>
          <a:p>
            <a:r>
              <a:rPr lang="es-ES" sz="1400" dirty="0"/>
              <a:t>1 SECRETARÍA DE SALUD </a:t>
            </a:r>
          </a:p>
          <a:p>
            <a:r>
              <a:rPr lang="es-ES" sz="1400" dirty="0"/>
              <a:t>1 SECRETARÍA DE SERVICIOS PÚBLICOS MUNICIPALES</a:t>
            </a:r>
          </a:p>
          <a:p>
            <a:r>
              <a:rPr lang="es-ES" sz="1400" dirty="0"/>
              <a:t>1 TRIBUNAL SUPERIOR DE JUSTICIA</a:t>
            </a:r>
          </a:p>
          <a:p>
            <a:r>
              <a:rPr lang="es-ES" sz="1400" dirty="0"/>
              <a:t>1 UNIVERSIDAD AUTÓNOMA DE QUERÉTARO</a:t>
            </a:r>
          </a:p>
          <a:p>
            <a:r>
              <a:rPr lang="es-ES" sz="1400" dirty="0"/>
              <a:t>1 ESCUELA TELESECUNDARIA RAFAEL AYALA ECHAVARRI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91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C6D8C224-25D0-FE99-0D96-03146828F2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-212651"/>
            <a:ext cx="4365171" cy="707065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52061" y="343658"/>
            <a:ext cx="10515600" cy="1325563"/>
          </a:xfrm>
        </p:spPr>
        <p:txBody>
          <a:bodyPr/>
          <a:lstStyle/>
          <a:p>
            <a:pPr algn="ctr"/>
            <a:r>
              <a:rPr lang="es-MX" b="1" dirty="0" smtClean="0"/>
              <a:t>1,464  OFICIOS ENVIADOS</a:t>
            </a:r>
            <a:r>
              <a:rPr lang="es-MX" b="1" dirty="0"/>
              <a:t/>
            </a:r>
            <a:br>
              <a:rPr lang="es-MX" b="1" dirty="0"/>
            </a:br>
            <a:r>
              <a:rPr lang="es-MX" b="1" dirty="0"/>
              <a:t>ESTADÍSTICA DE INCIDENCIA</a:t>
            </a:r>
            <a:endParaRPr lang="es-MX" dirty="0"/>
          </a:p>
        </p:txBody>
      </p:sp>
      <p:graphicFrame>
        <p:nvGraphicFramePr>
          <p:cNvPr id="8" name="Marcador de conteni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6987863"/>
              </p:ext>
            </p:extLst>
          </p:nvPr>
        </p:nvGraphicFramePr>
        <p:xfrm>
          <a:off x="744279" y="1520365"/>
          <a:ext cx="11447721" cy="57735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663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1C74CCAD-710E-219D-DCF2-D1082CCBC4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-223284"/>
            <a:ext cx="4365171" cy="708128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94252" y="310716"/>
            <a:ext cx="10515600" cy="1325563"/>
          </a:xfrm>
        </p:spPr>
        <p:txBody>
          <a:bodyPr/>
          <a:lstStyle/>
          <a:p>
            <a:pPr algn="ctr"/>
            <a:r>
              <a:rPr lang="es-MX" b="1" dirty="0"/>
              <a:t>1,464  OFICIOS ENVIADOS</a:t>
            </a:r>
            <a:br>
              <a:rPr lang="es-MX" b="1" dirty="0"/>
            </a:br>
            <a:r>
              <a:rPr lang="es-MX" b="1" dirty="0" smtClean="0"/>
              <a:t>INCIDENCIA</a:t>
            </a:r>
            <a:endParaRPr lang="es-MX" dirty="0"/>
          </a:p>
        </p:txBody>
      </p:sp>
      <p:sp>
        <p:nvSpPr>
          <p:cNvPr id="4" name="Rectángulo 3"/>
          <p:cNvSpPr/>
          <p:nvPr/>
        </p:nvSpPr>
        <p:spPr>
          <a:xfrm>
            <a:off x="1471951" y="1639991"/>
            <a:ext cx="3446319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900" dirty="0"/>
              <a:t>287 SECRETARÍA DE SEGURIDAD CIUDADANA</a:t>
            </a:r>
          </a:p>
          <a:p>
            <a:r>
              <a:rPr lang="es-ES" sz="900" dirty="0"/>
              <a:t>159 FISCALÍA DEL ESTADO DE QUERETARO</a:t>
            </a:r>
          </a:p>
          <a:p>
            <a:r>
              <a:rPr lang="es-ES" sz="900" dirty="0"/>
              <a:t>125 BUFETE JURÍDICO GRATUTIO DEL EDO. DE QRO.</a:t>
            </a:r>
          </a:p>
          <a:p>
            <a:r>
              <a:rPr lang="es-ES" sz="900" dirty="0"/>
              <a:t>104 JUNTA DE CONSEJO</a:t>
            </a:r>
          </a:p>
          <a:p>
            <a:r>
              <a:rPr lang="es-ES" sz="900" dirty="0"/>
              <a:t>65 SISTEMA DE IGUALDAD</a:t>
            </a:r>
          </a:p>
          <a:p>
            <a:r>
              <a:rPr lang="es-ES" sz="900" dirty="0"/>
              <a:t>56 INSTITUTO QUERETANO DE LAS MUJERES</a:t>
            </a:r>
          </a:p>
          <a:p>
            <a:r>
              <a:rPr lang="es-ES" sz="900" dirty="0"/>
              <a:t>56 SISTEMA MUNICIPAL DIF</a:t>
            </a:r>
          </a:p>
          <a:p>
            <a:r>
              <a:rPr lang="es-ES" sz="900" dirty="0"/>
              <a:t>39 SECRETARÍA DE SEGURIDAD PÚBLICA MUNICIPAL</a:t>
            </a:r>
          </a:p>
          <a:p>
            <a:r>
              <a:rPr lang="es-ES" sz="900" dirty="0"/>
              <a:t>37 FLECHA ROJA</a:t>
            </a:r>
          </a:p>
          <a:p>
            <a:r>
              <a:rPr lang="es-ES" sz="900" dirty="0"/>
              <a:t>31 ORGANO INTERNO DE CONTROL</a:t>
            </a:r>
          </a:p>
          <a:p>
            <a:r>
              <a:rPr lang="es-ES" sz="900" dirty="0"/>
              <a:t>30 ALTA DE PSICOLOGÍA</a:t>
            </a:r>
          </a:p>
          <a:p>
            <a:r>
              <a:rPr lang="es-ES" sz="900" dirty="0"/>
              <a:t>30 INVITACIONES COMITÉ DE ADQUISICIONES</a:t>
            </a:r>
          </a:p>
          <a:p>
            <a:r>
              <a:rPr lang="es-ES" sz="900" dirty="0"/>
              <a:t>29 CONSEJO DIRECTIVO</a:t>
            </a:r>
          </a:p>
          <a:p>
            <a:r>
              <a:rPr lang="es-ES" sz="900" dirty="0"/>
              <a:t>26 SECRETARÍA DE ADMINISTRACIÓN</a:t>
            </a:r>
          </a:p>
          <a:p>
            <a:r>
              <a:rPr lang="es-ES" sz="900" dirty="0"/>
              <a:t>25 SECRETARÍA DE ADMINISTRACIÓN</a:t>
            </a:r>
          </a:p>
          <a:p>
            <a:r>
              <a:rPr lang="es-ES" sz="900" dirty="0"/>
              <a:t>23 REGIDURÍAS</a:t>
            </a:r>
          </a:p>
          <a:p>
            <a:r>
              <a:rPr lang="es-ES" sz="900" dirty="0"/>
              <a:t>21 CENTRO DE SALUD URBANO SJR</a:t>
            </a:r>
          </a:p>
          <a:p>
            <a:r>
              <a:rPr lang="es-ES" sz="900" dirty="0"/>
              <a:t>231 COLEGIO DE PROFESIONALES DEL DERECHO SJR, QRO, A.C.</a:t>
            </a:r>
          </a:p>
          <a:p>
            <a:r>
              <a:rPr lang="es-ES" sz="900" dirty="0"/>
              <a:t>21 DERIVACIÓN IQM</a:t>
            </a:r>
          </a:p>
          <a:p>
            <a:r>
              <a:rPr lang="es-ES" sz="900" dirty="0"/>
              <a:t>18 VARIOS</a:t>
            </a:r>
          </a:p>
          <a:p>
            <a:r>
              <a:rPr lang="es-ES" sz="900" dirty="0"/>
              <a:t>16 INVITACIONES A MAGNO EVENTO</a:t>
            </a:r>
          </a:p>
          <a:p>
            <a:r>
              <a:rPr lang="es-ES" sz="900" dirty="0"/>
              <a:t>15 SECRETARÍA PARTICULAR</a:t>
            </a:r>
          </a:p>
          <a:p>
            <a:r>
              <a:rPr lang="es-ES" sz="900" dirty="0"/>
              <a:t>13 CECATI 22</a:t>
            </a:r>
          </a:p>
          <a:p>
            <a:r>
              <a:rPr lang="es-ES" sz="900" dirty="0"/>
              <a:t>11 CESAM</a:t>
            </a:r>
          </a:p>
          <a:p>
            <a:r>
              <a:rPr lang="es-ES" sz="900" dirty="0"/>
              <a:t>11 COLEGIO DE PSICÓLOGOS</a:t>
            </a:r>
          </a:p>
          <a:p>
            <a:r>
              <a:rPr lang="es-ES" sz="900" dirty="0"/>
              <a:t>10 COMITÉ DE </a:t>
            </a:r>
            <a:r>
              <a:rPr lang="es-ES" sz="900" dirty="0" smtClean="0"/>
              <a:t>ADQUISICIONES</a:t>
            </a:r>
          </a:p>
          <a:p>
            <a:r>
              <a:rPr lang="es-ES" sz="900" dirty="0"/>
              <a:t>10 INSTITUTO DE CULTURA</a:t>
            </a:r>
          </a:p>
          <a:p>
            <a:r>
              <a:rPr lang="es-ES" sz="900" dirty="0"/>
              <a:t>9 CENTRO DE JUSTICIA PARA MUJERES</a:t>
            </a:r>
          </a:p>
          <a:p>
            <a:r>
              <a:rPr lang="es-ES" sz="900" dirty="0"/>
              <a:t>9 TRIBUNAL SUPERIOR DE JUSTICIA</a:t>
            </a:r>
          </a:p>
          <a:p>
            <a:r>
              <a:rPr lang="es-ES" sz="900" dirty="0"/>
              <a:t>8 PRESIDENCIA</a:t>
            </a:r>
          </a:p>
          <a:p>
            <a:r>
              <a:rPr lang="es-ES" sz="900" dirty="0"/>
              <a:t>8 SECRETARÍA DE DESARROLLO SOCIAL</a:t>
            </a:r>
          </a:p>
          <a:p>
            <a:r>
              <a:rPr lang="es-ES" sz="900" dirty="0"/>
              <a:t>7 SECRETARIA DEL H. AYUNTAMIENTO</a:t>
            </a:r>
          </a:p>
          <a:p>
            <a:r>
              <a:rPr lang="es-ES" sz="900" dirty="0"/>
              <a:t>6 REGISTRO CIVIL</a:t>
            </a:r>
          </a:p>
          <a:p>
            <a:r>
              <a:rPr lang="es-ES" sz="900" dirty="0"/>
              <a:t>6 SECRETARÍA DE FINANZAS</a:t>
            </a:r>
          </a:p>
          <a:p>
            <a:r>
              <a:rPr lang="es-ES" sz="900" dirty="0"/>
              <a:t>6 UNIDAD DE MEDIDAS CAUTELARES</a:t>
            </a:r>
          </a:p>
          <a:p>
            <a:r>
              <a:rPr lang="es-ES" sz="900" dirty="0"/>
              <a:t>6 UNIVERSIDAD AUTÓNOMA DE QRO. CAMPUS </a:t>
            </a:r>
            <a:r>
              <a:rPr lang="es-ES" sz="900" dirty="0" smtClean="0"/>
              <a:t>SJR</a:t>
            </a:r>
            <a:endParaRPr lang="es-ES" sz="900" dirty="0"/>
          </a:p>
        </p:txBody>
      </p:sp>
      <p:sp>
        <p:nvSpPr>
          <p:cNvPr id="5" name="Rectángulo 4"/>
          <p:cNvSpPr/>
          <p:nvPr/>
        </p:nvSpPr>
        <p:spPr>
          <a:xfrm>
            <a:off x="4859378" y="1647412"/>
            <a:ext cx="307571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900" dirty="0" smtClean="0"/>
              <a:t>5 </a:t>
            </a:r>
            <a:r>
              <a:rPr lang="es-ES" sz="900" dirty="0"/>
              <a:t>ABOGADA LITIGANTE</a:t>
            </a:r>
          </a:p>
          <a:p>
            <a:r>
              <a:rPr lang="es-ES" sz="900" dirty="0"/>
              <a:t>5 ADQUISICIONES</a:t>
            </a:r>
          </a:p>
          <a:p>
            <a:r>
              <a:rPr lang="es-ES" sz="900" dirty="0"/>
              <a:t>4 BAESVIM</a:t>
            </a:r>
          </a:p>
          <a:p>
            <a:r>
              <a:rPr lang="es-ES" sz="900" dirty="0"/>
              <a:t>4 COMUNICACIÓN SOCIAL</a:t>
            </a:r>
          </a:p>
          <a:p>
            <a:r>
              <a:rPr lang="es-ES" sz="900" dirty="0"/>
              <a:t>4 INSTITUTO UNIVERSITARIO DEL RÍO</a:t>
            </a:r>
          </a:p>
          <a:p>
            <a:r>
              <a:rPr lang="es-ES" sz="900" dirty="0"/>
              <a:t>4 SECRETARIA DE SERVICIO PUBLICO MUNICIPAL </a:t>
            </a:r>
          </a:p>
          <a:p>
            <a:r>
              <a:rPr lang="es-ES" sz="900" dirty="0"/>
              <a:t>4 </a:t>
            </a:r>
            <a:r>
              <a:rPr lang="es-ES" sz="900" dirty="0" smtClean="0"/>
              <a:t>SECRETARIA </a:t>
            </a:r>
            <a:r>
              <a:rPr lang="es-ES" sz="900" dirty="0"/>
              <a:t>TÉCNICA</a:t>
            </a:r>
          </a:p>
          <a:p>
            <a:r>
              <a:rPr lang="es-ES" sz="900" dirty="0"/>
              <a:t>3 MUSEO DEL NACIMIENTO</a:t>
            </a:r>
          </a:p>
          <a:p>
            <a:r>
              <a:rPr lang="es-ES" sz="900" dirty="0"/>
              <a:t>3 UT SJR</a:t>
            </a:r>
          </a:p>
          <a:p>
            <a:r>
              <a:rPr lang="es-ES" sz="900" dirty="0"/>
              <a:t>2 CANACO</a:t>
            </a:r>
          </a:p>
          <a:p>
            <a:r>
              <a:rPr lang="es-ES" sz="900" dirty="0"/>
              <a:t>2 CEBAQ</a:t>
            </a:r>
          </a:p>
          <a:p>
            <a:r>
              <a:rPr lang="es-ES" sz="900" dirty="0"/>
              <a:t>2 CENDI CHIQUITINES A.C.</a:t>
            </a:r>
          </a:p>
          <a:p>
            <a:r>
              <a:rPr lang="es-ES" sz="900" dirty="0"/>
              <a:t>2 COORD. GRAL. DEL COMITÉ DE PLANEACIÓN </a:t>
            </a:r>
            <a:endParaRPr lang="es-ES" sz="900" dirty="0" smtClean="0"/>
          </a:p>
          <a:p>
            <a:r>
              <a:rPr lang="es-ES" sz="900" dirty="0"/>
              <a:t> </a:t>
            </a:r>
            <a:r>
              <a:rPr lang="es-ES" sz="900" dirty="0" smtClean="0"/>
              <a:t>   PARA </a:t>
            </a:r>
            <a:r>
              <a:rPr lang="es-ES" sz="900" dirty="0"/>
              <a:t>EL DESARROLLO MUNICIPAL</a:t>
            </a:r>
          </a:p>
          <a:p>
            <a:r>
              <a:rPr lang="es-ES" sz="900" dirty="0"/>
              <a:t>2 CSM</a:t>
            </a:r>
          </a:p>
          <a:p>
            <a:r>
              <a:rPr lang="es-ES" sz="900" dirty="0"/>
              <a:t>2 GRUPO INDUSTRIAL DEL PARQUE</a:t>
            </a:r>
          </a:p>
          <a:p>
            <a:r>
              <a:rPr lang="es-ES" sz="900" dirty="0"/>
              <a:t>2 IMSS No. 07</a:t>
            </a:r>
          </a:p>
          <a:p>
            <a:r>
              <a:rPr lang="es-ES" sz="900" dirty="0"/>
              <a:t>2 </a:t>
            </a:r>
            <a:r>
              <a:rPr lang="es-ES" sz="900" dirty="0" smtClean="0"/>
              <a:t>INFOQRO</a:t>
            </a:r>
          </a:p>
          <a:p>
            <a:r>
              <a:rPr lang="es-ES" sz="900" dirty="0"/>
              <a:t>2 PROTECCIÓN CIVIL</a:t>
            </a:r>
          </a:p>
          <a:p>
            <a:r>
              <a:rPr lang="es-ES" sz="900" dirty="0"/>
              <a:t>2 SNTE</a:t>
            </a:r>
          </a:p>
          <a:p>
            <a:r>
              <a:rPr lang="es-ES" sz="900" dirty="0"/>
              <a:t>2 VACÍOS</a:t>
            </a:r>
          </a:p>
          <a:p>
            <a:r>
              <a:rPr lang="es-ES" sz="900" dirty="0"/>
              <a:t>1 ACTA DE HECHOS</a:t>
            </a:r>
          </a:p>
          <a:p>
            <a:r>
              <a:rPr lang="es-ES" sz="900" dirty="0"/>
              <a:t>1 ADELANTE MI QUERIDO SAN JUAN</a:t>
            </a:r>
          </a:p>
          <a:p>
            <a:r>
              <a:rPr lang="es-ES" sz="900" dirty="0"/>
              <a:t>1 AGRUPACIONES</a:t>
            </a:r>
          </a:p>
          <a:p>
            <a:r>
              <a:rPr lang="es-ES" sz="900" dirty="0"/>
              <a:t>1 DRA. CARLA HUMPHREY</a:t>
            </a:r>
          </a:p>
          <a:p>
            <a:r>
              <a:rPr lang="es-ES" sz="900" dirty="0"/>
              <a:t>1 CECYTEQ, LA ESTANCIA</a:t>
            </a:r>
          </a:p>
          <a:p>
            <a:r>
              <a:rPr lang="es-ES" sz="900" dirty="0"/>
              <a:t>1 CENTOR MÉDICO COSCAMI</a:t>
            </a:r>
          </a:p>
          <a:p>
            <a:r>
              <a:rPr lang="es-ES" sz="900" dirty="0"/>
              <a:t>1 COMCA</a:t>
            </a:r>
          </a:p>
          <a:p>
            <a:r>
              <a:rPr lang="es-ES" sz="900" dirty="0"/>
              <a:t>1 CONALEP</a:t>
            </a:r>
          </a:p>
          <a:p>
            <a:r>
              <a:rPr lang="es-ES" sz="900" dirty="0"/>
              <a:t>1 CRUZ ROJA</a:t>
            </a:r>
          </a:p>
          <a:p>
            <a:r>
              <a:rPr lang="es-ES" sz="900" dirty="0"/>
              <a:t>1 CUM</a:t>
            </a:r>
          </a:p>
          <a:p>
            <a:r>
              <a:rPr lang="es-ES" sz="900" dirty="0"/>
              <a:t>1 DEPENDENCIAS Y SECRETARÍAS</a:t>
            </a:r>
          </a:p>
          <a:p>
            <a:r>
              <a:rPr lang="es-ES" sz="900" dirty="0"/>
              <a:t>1 DERECHOS HUMANOS</a:t>
            </a:r>
          </a:p>
          <a:p>
            <a:r>
              <a:rPr lang="es-ES" sz="900" dirty="0"/>
              <a:t>1 SECRETARÍA DE DESARROLLO ECONOMICO</a:t>
            </a:r>
          </a:p>
          <a:p>
            <a:r>
              <a:rPr lang="es-ES" sz="900" dirty="0"/>
              <a:t>1 SECRETARÍA DE DESARROLLO SUSTENTABLE</a:t>
            </a:r>
          </a:p>
          <a:p>
            <a:r>
              <a:rPr lang="es-ES" sz="900" dirty="0"/>
              <a:t>1 DIRECCION DE </a:t>
            </a:r>
            <a:r>
              <a:rPr lang="es-ES" sz="900" dirty="0" smtClean="0"/>
              <a:t>CULTURA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8228633" y="1639990"/>
            <a:ext cx="337731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900" dirty="0"/>
              <a:t>1 DIRECCIÓN DE PLANEACIÓN</a:t>
            </a:r>
          </a:p>
          <a:p>
            <a:r>
              <a:rPr lang="es-ES" sz="900" dirty="0"/>
              <a:t>1 DRA. YESSICA PACHECO VALLEJO </a:t>
            </a:r>
          </a:p>
          <a:p>
            <a:r>
              <a:rPr lang="es-ES" sz="900" dirty="0"/>
              <a:t>1 EMPRESAS</a:t>
            </a:r>
          </a:p>
          <a:p>
            <a:r>
              <a:rPr lang="es-ES" sz="900" dirty="0"/>
              <a:t>1 SENADORA ESTRELLA ROJAS</a:t>
            </a:r>
          </a:p>
          <a:p>
            <a:r>
              <a:rPr lang="es-ES" sz="900" dirty="0"/>
              <a:t>1 FAURECIA CLARION ELECTRONICS EN SJR</a:t>
            </a:r>
          </a:p>
          <a:p>
            <a:r>
              <a:rPr lang="es-ES" sz="900" dirty="0"/>
              <a:t>1 GG CABLES</a:t>
            </a:r>
          </a:p>
          <a:p>
            <a:r>
              <a:rPr lang="es-ES" sz="900" dirty="0"/>
              <a:t>1 GRUPO INDUSTRIAL DALE QUÍMICA</a:t>
            </a:r>
          </a:p>
          <a:p>
            <a:r>
              <a:rPr lang="es-ES" sz="900" dirty="0"/>
              <a:t>1 GRUPO IMEI</a:t>
            </a:r>
          </a:p>
          <a:p>
            <a:r>
              <a:rPr lang="es-ES" sz="900" dirty="0"/>
              <a:t>1 H. AYUNTAMIENTO MIEMBROS DEL GABINETE</a:t>
            </a:r>
          </a:p>
          <a:p>
            <a:r>
              <a:rPr lang="es-ES" sz="900" dirty="0"/>
              <a:t>1 IMPULSE </a:t>
            </a:r>
            <a:r>
              <a:rPr lang="es-ES" sz="900" dirty="0" smtClean="0"/>
              <a:t>TELECOMUNICATION</a:t>
            </a:r>
            <a:endParaRPr lang="es-MX" sz="900" dirty="0" smtClean="0"/>
          </a:p>
          <a:p>
            <a:r>
              <a:rPr lang="es-MX" sz="900" dirty="0" smtClean="0"/>
              <a:t>1 </a:t>
            </a:r>
            <a:r>
              <a:rPr lang="es-MX" sz="900" dirty="0"/>
              <a:t>JAPAM</a:t>
            </a:r>
          </a:p>
          <a:p>
            <a:r>
              <a:rPr lang="es-MX" sz="900" dirty="0"/>
              <a:t>1 KIMBERLY CLARK</a:t>
            </a:r>
          </a:p>
          <a:p>
            <a:r>
              <a:rPr lang="es-MX" sz="900" dirty="0"/>
              <a:t>1 LCDA. INÉS SÁENZ</a:t>
            </a:r>
          </a:p>
          <a:p>
            <a:r>
              <a:rPr lang="es-MX" sz="900" dirty="0"/>
              <a:t>1 LSC. PRINT COMUNICATION</a:t>
            </a:r>
          </a:p>
          <a:p>
            <a:r>
              <a:rPr lang="es-MX" sz="900" dirty="0"/>
              <a:t>1 SENADORA MARCIA SOLORZANO</a:t>
            </a:r>
          </a:p>
          <a:p>
            <a:r>
              <a:rPr lang="es-MX" sz="900" dirty="0"/>
              <a:t>1 MITSUBISHI</a:t>
            </a:r>
          </a:p>
          <a:p>
            <a:r>
              <a:rPr lang="es-MX" sz="900" dirty="0"/>
              <a:t>1 MIEMBROS DEL GABINETE</a:t>
            </a:r>
          </a:p>
          <a:p>
            <a:r>
              <a:rPr lang="es-MX" sz="900" dirty="0"/>
              <a:t>1 MORGAN TECHNICAL CERAMICS</a:t>
            </a:r>
          </a:p>
          <a:p>
            <a:r>
              <a:rPr lang="es-MX" sz="900" dirty="0"/>
              <a:t>1 OBRAS PUBLICAS</a:t>
            </a:r>
          </a:p>
          <a:p>
            <a:r>
              <a:rPr lang="es-MX" sz="900" dirty="0"/>
              <a:t>1 PRIMARIA MAT. EMILIANO </a:t>
            </a:r>
            <a:r>
              <a:rPr lang="es-MX" sz="900" dirty="0" smtClean="0"/>
              <a:t>ZAPATA</a:t>
            </a:r>
          </a:p>
          <a:p>
            <a:r>
              <a:rPr lang="es-MX" sz="900" dirty="0" smtClean="0"/>
              <a:t>1 </a:t>
            </a:r>
            <a:r>
              <a:rPr lang="es-MX" sz="900" dirty="0"/>
              <a:t>REG. COM. DE IGUALDAD DE GENERO</a:t>
            </a:r>
          </a:p>
          <a:p>
            <a:r>
              <a:rPr lang="es-MX" sz="900" dirty="0"/>
              <a:t>1 REG. COM. ORIDINARIA DE GPOS VULNERABLES Y ASUNTOS</a:t>
            </a:r>
          </a:p>
          <a:p>
            <a:r>
              <a:rPr lang="es-MX" sz="900" dirty="0"/>
              <a:t>1 REINA ADRIANA I</a:t>
            </a:r>
          </a:p>
          <a:p>
            <a:r>
              <a:rPr lang="es-MX" sz="900" dirty="0"/>
              <a:t>1 SECRETARIA DE DESARROLLO SUSTENTABLE</a:t>
            </a:r>
          </a:p>
          <a:p>
            <a:r>
              <a:rPr lang="es-MX" sz="900" dirty="0"/>
              <a:t>1 SECRETARIA DE GOBIERNO</a:t>
            </a:r>
          </a:p>
          <a:p>
            <a:r>
              <a:rPr lang="es-MX" sz="900" dirty="0"/>
              <a:t>1 SECRETARÍA DEL DEPORTE</a:t>
            </a:r>
          </a:p>
          <a:p>
            <a:r>
              <a:rPr lang="es-MX" sz="900" dirty="0"/>
              <a:t>1 SECRETARIA </a:t>
            </a:r>
            <a:r>
              <a:rPr lang="es-MX" sz="900" dirty="0" smtClean="0"/>
              <a:t>PARTICULAR</a:t>
            </a:r>
          </a:p>
          <a:p>
            <a:r>
              <a:rPr lang="es-MX" sz="900" dirty="0" smtClean="0"/>
              <a:t>1 </a:t>
            </a:r>
            <a:r>
              <a:rPr lang="es-MX" sz="900" dirty="0"/>
              <a:t>SECRETARIA PUBLICA MUNICIPAL</a:t>
            </a:r>
          </a:p>
          <a:p>
            <a:r>
              <a:rPr lang="es-MX" sz="900" dirty="0"/>
              <a:t>1 SWOBODA, MECNATRONIES S.A. D C.V.</a:t>
            </a:r>
          </a:p>
          <a:p>
            <a:r>
              <a:rPr lang="es-MX" sz="900" dirty="0"/>
              <a:t>1 TRANSPARENCIA</a:t>
            </a:r>
          </a:p>
          <a:p>
            <a:r>
              <a:rPr lang="es-MX" sz="900" dirty="0"/>
              <a:t>1 TOPRE AUTOPARTS MÉXICO</a:t>
            </a:r>
          </a:p>
          <a:p>
            <a:r>
              <a:rPr lang="es-MX" sz="900" dirty="0"/>
              <a:t>1 UNIVERSIDAD EDUCATIVA METROPOLITANA</a:t>
            </a:r>
          </a:p>
          <a:p>
            <a:r>
              <a:rPr lang="es-MX" sz="900" dirty="0"/>
              <a:t>1 UNIVERSIDAD MESOAMERICANA</a:t>
            </a:r>
          </a:p>
          <a:p>
            <a:r>
              <a:rPr lang="es-MX" sz="900" dirty="0"/>
              <a:t>1 USEBEQ</a:t>
            </a:r>
          </a:p>
          <a:p>
            <a:r>
              <a:rPr lang="es-MX" sz="900" dirty="0"/>
              <a:t> 1 JUZGADO SEGUNDO DE PRIMERA INSTANCIA CIVIL DE SJR, QRO.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530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74428" y="-159488"/>
            <a:ext cx="4365171" cy="701748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87683" y="99777"/>
            <a:ext cx="10515600" cy="1325563"/>
          </a:xfrm>
          <a:noFill/>
        </p:spPr>
        <p:txBody>
          <a:bodyPr>
            <a:normAutofit/>
          </a:bodyPr>
          <a:lstStyle/>
          <a:p>
            <a:pPr algn="ctr"/>
            <a:r>
              <a:rPr lang="es-MX" sz="4000" b="1" dirty="0">
                <a:solidFill>
                  <a:prstClr val="black"/>
                </a:solidFill>
              </a:rPr>
              <a:t>RED </a:t>
            </a:r>
            <a:r>
              <a:rPr lang="es-MX" sz="4000" b="1" dirty="0" smtClean="0">
                <a:solidFill>
                  <a:prstClr val="black"/>
                </a:solidFill>
              </a:rPr>
              <a:t>SOCIAL</a:t>
            </a:r>
            <a:br>
              <a:rPr lang="es-MX" sz="4000" b="1" dirty="0" smtClean="0">
                <a:solidFill>
                  <a:prstClr val="black"/>
                </a:solidFill>
              </a:rPr>
            </a:br>
            <a:r>
              <a:rPr lang="es-MX" sz="4000" b="1" dirty="0" smtClean="0">
                <a:solidFill>
                  <a:prstClr val="black"/>
                </a:solidFill>
              </a:rPr>
              <a:t>PÁGINA </a:t>
            </a:r>
            <a:r>
              <a:rPr lang="es-MX" sz="4000" b="1" dirty="0">
                <a:solidFill>
                  <a:prstClr val="black"/>
                </a:solidFill>
              </a:rPr>
              <a:t>DE FACEBOOK</a:t>
            </a:r>
            <a:endParaRPr lang="es-MX" sz="4000" b="1" dirty="0"/>
          </a:p>
        </p:txBody>
      </p:sp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7636473"/>
              </p:ext>
            </p:extLst>
          </p:nvPr>
        </p:nvGraphicFramePr>
        <p:xfrm>
          <a:off x="838200" y="1687286"/>
          <a:ext cx="10515600" cy="4489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3472544" y="1240674"/>
            <a:ext cx="5378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solidFill>
                  <a:prstClr val="black"/>
                </a:solidFill>
              </a:rPr>
              <a:t>97 ATENCIONES</a:t>
            </a:r>
            <a:endParaRPr lang="es-MX" b="1" dirty="0">
              <a:solidFill>
                <a:prstClr val="black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0337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626383"/>
            <a:ext cx="10515600" cy="1325563"/>
          </a:xfrm>
          <a:noFill/>
          <a:ln>
            <a:noFill/>
          </a:ln>
        </p:spPr>
        <p:txBody>
          <a:bodyPr/>
          <a:lstStyle/>
          <a:p>
            <a:pPr algn="ctr"/>
            <a:r>
              <a:rPr lang="es-ES" b="1" dirty="0" smtClean="0"/>
              <a:t>ALCANCE DE LA PAGINA DE FACEBOOK</a:t>
            </a:r>
            <a:endParaRPr lang="es-MX" b="1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5286178"/>
              </p:ext>
            </p:extLst>
          </p:nvPr>
        </p:nvGraphicFramePr>
        <p:xfrm>
          <a:off x="3059723" y="3702432"/>
          <a:ext cx="6563248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8308"/>
                <a:gridCol w="4824940"/>
              </a:tblGrid>
              <a:tr h="370840">
                <a:tc>
                  <a:txBody>
                    <a:bodyPr/>
                    <a:lstStyle/>
                    <a:p>
                      <a:pPr algn="r"/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MX" dirty="0" smtClean="0"/>
                        <a:t>6,363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SEGUIDORES 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MX" dirty="0" smtClean="0"/>
                        <a:t>5,600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ME GUSTA</a:t>
                      </a:r>
                      <a:r>
                        <a:rPr lang="es-ES" baseline="0" dirty="0" smtClean="0"/>
                        <a:t> DE LA PÁGINA 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MX" dirty="0" smtClean="0"/>
                        <a:t>132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PUBLICACIONES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MX" dirty="0" smtClean="0"/>
                        <a:t>4,402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TOTAL DE LIKES EN LAS PUBLICACIONES</a:t>
                      </a:r>
                      <a:r>
                        <a:rPr lang="es-MX" baseline="0" dirty="0" smtClean="0"/>
                        <a:t> 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MX" dirty="0" smtClean="0"/>
                        <a:t>205,670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PERSONAS ALCANZADAS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ES" dirty="0" smtClean="0"/>
                        <a:t>142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PERSONAS</a:t>
                      </a:r>
                      <a:r>
                        <a:rPr lang="es-MX" baseline="0" dirty="0" smtClean="0"/>
                        <a:t> COMPARTIERON PUBLICACIONES</a:t>
                      </a:r>
                      <a:endParaRPr lang="es-MX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723" y="1740351"/>
            <a:ext cx="6563248" cy="2329098"/>
          </a:xfrm>
          <a:prstGeom prst="rect">
            <a:avLst/>
          </a:prstGeom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8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1" y="0"/>
            <a:ext cx="3811712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3712" y="509443"/>
            <a:ext cx="10515600" cy="1135884"/>
          </a:xfrm>
        </p:spPr>
        <p:txBody>
          <a:bodyPr>
            <a:normAutofit/>
          </a:bodyPr>
          <a:lstStyle/>
          <a:p>
            <a:pPr algn="ctr"/>
            <a:r>
              <a:rPr lang="es-MX" b="1" dirty="0" smtClean="0">
                <a:solidFill>
                  <a:prstClr val="black"/>
                </a:solidFill>
              </a:rPr>
              <a:t>RED SOCIAL</a:t>
            </a:r>
            <a:endParaRPr lang="es-MX" b="1" dirty="0"/>
          </a:p>
        </p:txBody>
      </p:sp>
      <p:sp>
        <p:nvSpPr>
          <p:cNvPr id="6" name="AutoShape 4" descr="data:image/png;base64,iVBORw0KGgoAAAANSUhEUgAABLAAAALmCAYAAABSJm0fAAAAAXNSR0IArs4c6QAAIABJREFUeF7s3QeYFeXZ//F7e2HpvS2yNKUXadKUJiJWUF/UN0bsGmOJGmNMYv+rSYyJUaNGjNForFgpYqGKVKWDUqT3urvA9v/cD86+Z8+eMlvO2TnnfJ/r4gJ258w883kGEn/czz1xJdYQBgIIIIAAAggggAACCCCAAAIIIIAAAi4ViCPAcunKMC0EEEAAAQQQQAABBBBAAAEEEEAAASNAgMWDgAACCCCAAAIIIIAAAggggAACCCDgagECLFcvD5NDAAEEEEAAAQQQQAABBBBAAAEEECDA4hlAAAEEEEAAAQQQQAABBBBAAAEEEHC1AAGWq5eHySGAAAIIIIAAAggggAACCCCAAAIIEGDxDCCAAAIIIIAAAggggAACCCCAAAIIuFqAAMvVy8PkEEAAAQQQQAABBBBAAAEEEEAAAQQIsHgGEEAAAQQQQAABBBBAAAEEEEAAAQRcLUCA5erlYXIIIIAAAggggAACCCCAAAIIIIAAAgRYPAMIIIAAAggggAACCCCAAAIIIIAAAq4WIMBy9fIwOQQQQAABBBBAAAEEEEAAAQQQQAABAiyeAQQQQAABBBBAAAEEEEAAAQQQQAABVwsQYLl6eZgcAggggAACCCCAAAIIIIAAAggggAABFs8AAggggAACCCCAAAIIIIAAAggggICrBQiwXL08TA4BBBBAAAEEEEAAAQQQQAABBBBAgACLZwABBBBAAAEEEEAAAQQQQAABBBBAwNUCBFiuXh4mhwACCCCAAAIIIIAAAggggAACCCBAgMUzgAACCCCAAAIIIIAAAggggAACCCDgagECLFcvD5NDAAEEEEAAAQQQQAABBBBAAAEEECDA4hlAAAEEEEAAAQQQQAABBBBAAAEEEHC1AAGWq5eHySGAAAIIIIAAAggggAACCCCAAAIIEGDxDCCAAAIIIIAAAggggAACCCCAAAIIuFqAAMvVy8PkEEAAAQQQQAABBBBAAAEEEEAAAQQIsHgGEEAAAQQQQAABBBBAAAEEEEAAAQRcLUCA5erlYXIIIIAAAggggAACCCCAAAIIIIAAAgRYPAMIIIAAAggggAACCCCAAAIIIIAAAq4WIMBy9fIwOQQQQAABBBBAAAEEEEAAAQQQQAABAiyeAQQQQAABBBBAAAEEEEAAAQQQQAABVwsQYLl6eZgcAggggAACCCCAAAIIIIAAAggggAABFs8AAggggAACCCCAAAIIIIAAAggggICrBQiwXL08TA4BBBBAAAEEEEAAAQQQQAABBBBAgACLZwABBBBAAAEEEEAAAQQQQAABBBBAwNUCBFiuXh4mhwACCCCAAAIIIIAAAggggAACCCBAgMUzgAACCCCAAAIIIIAAAggggAACCCDgagECLFcvD5NDAAEEEEAAAQQQQAABBBBAAAEEECDA4hlAAAEEEEAAAQQQQAABBBBAAAEEEHC1AAGWq5eHySGAAAIIIIAAAggggAACCCCAAAIIEGDxDCCAAAIIIIAAAggggAACCCCAAAIIuFqAAMvVy8PkEEAAAQQQQAABBBBAAAEEEEAAAQRcHWCdOHFCJk+eLD/++GOlVio9PV1q164tWVlZ0qtXL8nMzJT4+PhKnYsPIYAAAggggAACCCCAAAIIIIAAAgjUjEBUB1jepK1bt5bLL79cGjZsWDPaXDWkAiUlJbJlyxb57rvvZMyYMZKamhrS63FyBBBAAAEEEEAAAQQQQAABBBAIj0BMBVhKquHVtddeS4gVnucrbFc5dOiQTJkyRdavXy9t2rSRSZMmEWCFTZ8LIYAAAggggAACCCCAAAIIIBBagYgKsOrUqSM///nPzbbAYEMDDd16+M0338jBgwfLHK5bCvU8VOgEU4yc7//nP/+R5cuXmwmfcsopBFiRs3TMFAEEEEAAAQQQQAABBBBAAIGgAhEVYNWrV09uueUWqVu3btAbsw8oLi42IdbHH38sRUVF5svaB+tnP/uZdO7c2fF5ONDdAgRY7l4fZocAAggggAACCCCAAAIIIIBAVQSiPsBSHO2N9Omnn8qcOXNKrXr27CkTJ06UuLi4qvjxWZcIEGC5ZCGYBgIIIIAAAggggAACCCCAAAIhEIiJAEvddu/eLS+88ILk5uYaxhYtWsj1118v+qZCRuQLEGBF/hpyBwgggAACCCCAAAIIIIAAAgj4E4iZAOvYsWPy4osvys6dO41FZbYj8hi5V4AAy71rw8wQQAABBBBAAAEEEEAAAQQQqKoAAVaQflraN2vNmjXy9ddfy65du0SDMB1JSUnSoEED6dWrl/Tv319q1apVobXQ3lxbt26VRYsWyffffy/Z2dlmq2NCQoIJ17p06SKDBg2S+vXr+zyvfvaf//ynnDhxwnz/f//3f6Vbt24B56DHTp482TS319GjRw+54oorgs5bG+LPnz9fVq9eLYcPHza9xHTrpd6zvvFvyJAhpnG69hYLND7//HP57LPPyl17z549Mnv27DIO6tu0aVMZOHCg6HZP/b33WLlypbz22mtB5x/IJi8vzzR/1z5p+/fvL/W0r9+9e3fp27dvhdc36KQ4AAEEEEAAAQQQQAABBBBAAAEEHAvETIBV0S2EGiatWrVK3n33XTl+/HhAUA07zjrrLBk2bJjPoMX7wxqEvf3227Jjx46A59WQ6IwzzpCxY8eWO284AiwN63Sea9euNeFaoNGyZUu59NJLpXnz5n4P8w6w9PipU6eacDDQ+TUo1H5lGpZ5jqoEWBrCzZo1S7788kspKCio1vV1/KePAxFAAAEEEEAAAQQQQAABBBBAwJFATARYvpq49+vXT8aPH++zibtWR2mwMXPmzKDBjaeyvtXwsssuk7S0NL/43333nbzzzjtBQxPPE2illIY9nlVIoQ6w9u3bJ6+++qrs3bvX0YOkB6Wmppp5du3a1ednPAMsrTDT45cuXero/Frtdd1115neZfaobIClgeRbb71lKusqMtq3b28q3QKtb0XOx7EIIIAAAggggAACCCCAAAIIIOBMIOoDLA2vli1bZiqptOpGhwZBV199tWgg4WtoeDVjxozS8EqP1+18upWsYcOGZqucbsdbt26dTJ8+XQ4ePFh6mj59+siECRPMVkDvoVv3/vWvf5VuQ9QKq7Zt28rIkSNNdZFeR8+7YsUK89ZEu/JLjzv77LNl+PDhpacMZYCl2wS1X5huqbOHVliNGjVKsrKyTPCkId+BAwfkq6++MiGUXUGlTfF//vOfmy2F3sMzwFJD/Yz+0HOfe+65AQ30XIFCR6c9sPQZ0GfBMziz11e3gmq1l46jR4/K4sWLZe7cuWUq8AKtr7M/chyFAAIIIIAAAggggAACCCCAAAIVFYjKAEvDFX3b4LZt22TOnDmyefPmMpVUp59+uqm+8hUyaZP3l156qczbCrXqRoMrX0O3n2kg8u2335pvazDzP//zP6Zvk+fQ47T/1MaNG82XNZTSQEhDKV+9ozQc0h5X+rOOulavrhtuuEEaNWpkfh+qAEsDpSlTppieUDrUSMOzoUOH+u1xtWnTJvn3v/9dGsxpeDVp0iQTdHkOzwDLNtBtl3p+X2uh2z7VQMMkHdob7OabbzY/ew+nAZZWwP33v/81AZwO7TGmYWazZs18rq93JZqumz47GqYxEEAAAQQQQAABBBBAAAEEEEAgPAIRFWBVB0mgbX4a3rz33numsboOX9vWfM1BK6VefvllEyrpaNeunQlwPLf8aYimYYzdbylQiGZfwztsueSSS0wVmI5QBVga4Gn1ld2sfsCAAXLRRRf53GrpaaEVTbo1UoMhDeR+9rOfiVp7Du8Ay5eTt+/HH39sqqB0pKSkyLXXXluuF5Z+z0mA5R0iasCm6+SrWsxzHt6hZqtWrcx2RrYSVsefSM6BAAIIIIAAAggggAACCCCAQHCBmAmwNGw477zzpHfv3n4riXJycuT5558XrbrREWjLmjftvHnz5KOPPjJf1uBLq6U8q3o8gxjdZnf99deX6efka6l0PloNptsKtfeTvhFP33qoI1QBlud9OJ2nzsfbTrfjaaWS5/AOsDwDOX+PqnefK39vFHQSYHmbVWR9tdm8Nn3XoQGdbpM89dRTg/8J4wgEEEAAAQQQQAABBBBAAAEEEKiyQNQGWLrVS7eHdejQwYRWmZmZPrepeQrq9j6tpCosLDRfvvzyy8ttBfQnvmXLFlNhlZeXV+6z+jXdPqhVWDr8bbGryGqGIsDS/lC6FVDfOqhDzbTiyXsroK95avXa66+/Lho4+fusZ4Cl59Rz6zUCDaf36STA0p5WWiWmo6IhlPf6jh492vQuYyCAAAIIIIAAAggggAACCCCAQOgFIirAqlOnjql8qV27dhkZDU+039X8+fPL9LvSflG6/U1DLCfDM+BwcnygYzwDjiNHjsizzz4r2hxdh1ZRTZw4sUqXcBrseF5EK7k0SNNm8jr07YZXXHFF6SG6bVC3D+qWuaoO7VN1yy23mN5d9vAMsHx939c1nd6nkwDLswpOn6GbbrqptKdYsPv1XkNvu2Cf5/sIIIAAAggggAACCCCAAAIIIFB5gYgKsIKFHhpkad8obapu95rS5uDnnHOODBkyJGgfJ+8tbpVnFXM93bKoQ4MrDbA0BNFRHdU7ToMdz3sIFmB5hzRVuX9fAVFNB1ieIVewZ8n73r3tTjvtNNPny1fz+aq48VkEEEAAAQQQQAABBBBAAAEEECgvEFUBln17GmK99dZbolvidGjIMGHCBLOVULcW+hvVGWB59oDyDptiIcDy1QcsmgKs6tgGyl9ICCCAAAIIIIAAAggggAACCCDgTCAqAyytxJo5c6ZoYGIPJ2+cq0yPJifM+/fvN83hs7OzzeGREmBV9za5SA+wtMeZ/abJ6rZx8hxxDAIIIIAAAggggAACCCCAAAKxKhCVAZYu5vHjx+Vf//pXaeN0/Zr2xNK3/+n2MV/D8w18FW3yHegBCkcPrDFjxsjw4cMDPsfBthB6v0lQe4dpz7GkpKRq+fNR0wHWjBkz5IsvvjD3Qg+sallSToIAAggggAACCCCAAAIIIIBAWASiNsBSPW1WriGWNie3x+mnny7jx4/32bto3bp15vji4mJzeHVUSul5NDjyrN5p27atTJo0SVJSUoIusjYeX7p0qQlctO/SiBEjzOcqsy0xWCNy7Rum9//DDz+YeWnQd/PNN/sN/IJO3uuAmg6wqvIWQu83VFbXs1FRQ45HAAEEEEAAAQQQQAABBBBAIBYFojrA0q2EWnGj2wn11zq0H9ZVV10lp556arn11q1+L7zwQmmz9ZYtW8q1114r2s+pquO9996ThQsXmtOkp6ebSrAWLVoEPG2gxuHeYZQGW2effXbA83mHML62wU2dOlVmzZplzqP9wjTs69evX1Vv33y+pgMs79BP70vvL1BfNPvGPV2qszqvWmA5CQIIIIAAAggggAACCCCAAAJRLhDVAZaunW4lfPnll0t7F+nX/AVT2vRd31S3atWq0gBn1KhRpuopWMih2w815NCwS6ulzj33XGnXrl3p47NmzRr597//XVrdNWDAALnooosCnlcrwl599dXSZvTnn3++DB482Jzz6NGj5s2Ghw4dMr/Xa2lVl7/tfhrgaYi2aNGi0jn5CrA2b95sqsXstzg2bNjQhHj6c6Ch/b00/NNtiFoh1rlzZ9FtjZ5VZjUdYOk9TZ48WTTI0+GkL5oet3PnTnnppZckNzfXfE63ot54441Sp06dKP/rgdtDAAEEEEAAAQQQQAABBBBAwB0CUR9gKfOGDRvklVdeKQ1l9GsjR44UDae8gynvAMfJGww18Hr77bfNVkEdGvZohVX9+vVLV9m7mkrPe8EFF4i+rdBXOHbgwAETJOnPvs7pvd1Pz3fZZZdJz549yz1ZGl5p9deHH35YGobpQb4CLO8QT4/TLY9ataaVY76GhoT61kcN6ezha4tduAKszMxME7ppQOU99A2V//3vf0uDRF2jq6++Wpo1a+bz3vbt22dCxL1795rv61qdd955pUGiO/4YMwsEEEAAAQQQQAABBBBAAAEEolsgJgIsDXCmTJki33zzTelqahhzzTXXSOvWrcussK9thxpadOzY0VQUadChYZEGSHv27DHb7VauXFm6RTFQwOHdk8vXebXKZ/ny5aINxzUYskMTX1v5lixZIu+8807ptbX6Siu0Bg0aZKqDNIzSa+oWSg3m9N50+5vd48vfm/S8wzOdQ1pamtmiqJ/RKjM9l1ZbrV69Wr788ks5fPhwqWOTJk3khhtuMJVoniOUAZbnFk11PeOMM4xFYmKiCd7syjQ1effdd01fMXvo99RMw8QGDRqYL2uFm/bMmjt3buk66Nc1zNPG9urBQAABBBBAAAEEEEAAAQQQQACB8AjERICllBqwvPjii6J9ruyRlZVlwgjvSh0NOTQQ0ZDD7p3lZDk0OBk2bJgJejTk8jW0AkhDJ3uLXrDzBjqnrzctBjpf+/btTQCn2x11+Auw9HvaL0qr1uxtc8HmaX8/UEVTKAMszwbt3nP13Hqp3/NVMebk/jS8uuKKK9g66ASLYxBAAAEEEEAAAQQQQAABBBCoRoGYCbDUTAMpDY/sCqRA1VJ6zLJly0TfAmhXQgVy14ocDUp69+4dtF/Wli1b5M0335SDBw8GXEqtDBo3bpypDNLKKV9DK4X0ntavX+/3XHqfGlZpFZdWFH322Wfm2EABln5f+2tp5ZqeO1iQp9fo1KmTTJgwwW/AE8oAK1CYp356755DQ0qtntPqsWBhoq7DWWedZcJJfz3GqvHPJKdCAAEEEEAAAQQQQAABBBBAAAEvgZgKsDS00F5NWgVlD91qp9vdGjdu7PPhyMvLM72dtPn5rl275NixY+Y4DWx0K51uQTz99NNN03J/VVe+TqwBmW7v00BJAy2tdNKQSM+hPbQ0CNNtcL76OHmfTz+n55g9e7bZKmjPUbfO6dZHDV+08krn7BkiBQuw9Dp6bu3/pD201q5dayrZ1FGHhjm65e60006TgQMHlun55eueQxlg6fW0z5iGc7oFU5vK20Pn97Of/czn+thbNnU7plbn2X3M1F2btWuzfXXybEbP3yIIIIAAAggggAACCCCAAAIIIBBeAVcHWOGl4GoIIIAAAggggAACCCCAAAIIIIAAAm4UIMBy46owJwQQQAABBBBAAAEEEEAAAQQQQACBUgECLB4GBBBAAAEEEEAAAQQQQAABBBBAAAFXCxBguXp5mBwCCCCAAAIIIIAAAggggAACCCCAAAEWzwACCCCAAAIIIIAAAggggAACCCCAgKsFCLBcvTxMDgEEEEAAAQQQQAABBBBAAAEEEECAAItnAAEEEEAAAQQQQAABBBBAAAEEEEDA1QIEWK5eHiaHAAIIIIAAAggggAACCCCAAAIIIECAxTOAAAIIIIAAAggggAACCCCAAAIIIOBqAQIsVy8Pk0MAAQQQQAABBBBAAAEEEEAAAQQQIMDiGUAAAQQQQAABBBBAAAEEEEAAAQQQcLUAAZarl4fJIYAAAggggAACCCCAAAIIIIAAAggQYPEMIIAAAggggAACCCCAAAIIIIAAAgi4WoAAy9XLw+QQQAABBBBAAAEEEEAAAQQQQAABBAiweAYQQAABBBBAAAEEEEAAAQQQQAABBFwtQIDl6uVhcggggAACCCCAAAIIIIAAAggggAACBFg8AwgggAACCCCAAAIIIIAAAggggAACrhYgwHL18jA5BBBAAAEEEEAAAQQQQAABBBBAAAECLJ4BBBBAAAEEEEAAAQQQQAABBBBAAAFXCxBguXp5mBwCCCCAAAIIIIAAAggggAACCCCAAAEWzwACCCCAAAIIIIAAAggggAACCCCAgKsFCLBcvTxMDgEEEEAAAQQQQAABBBBAAAEEEECAAItnAAEEEEAAAQQQQAABBBBAAAEEEEDA1QIEWK5eHiaHAAIIIIAAAggggAACCCCAAAIIIECAxTOAAAIIIIAAAggggAACCCCAAAIIIOBqAQIsVy8Pk0MAAQQQQAABBBBAAAEEEEAAAQQQIMDiGUAAAQQQQAABBBBAAAEEEEAAAQQQcLUAAZarl4fJIYAAAggggAACCCCAAAIIIIAAAggQYPEMIIAAAggggAACCCCAAAIIIIAAAgi4WoAAy9XLw+QQQAABBBBAAAEEEEAAAQQQQAABBAiweAYQQAABBBBAAAEEEEAAAQQQQAABBFwtQIDl6uVhcggggAACCCCAAAIIIIAAAggggAACBFg8AwgggAACCCCAQBCB4/kiJwpKrB8iedbPJUGOzz4hkpQgkhj/088JcSd/b/1Isn6tP6cnw44AAggggAACCCDgVIAAy6kUxyGAAAIIIIBAxAoUFokcOV4iuXklcswKozSE0lBKf9ZQyg6n9Of8QrGOKSn9nv6+omPBD9YFHY7UJJG05DjRn9NT4iTtp9+nWQGXfl1/ZKSI1EqNk4YZJ3/UrxVvfs5IdXgRDkMAAQQQQAABBCJcgAArwheQ6SOAAAIIIBDrAhow7T1aIvuzi+Vgbokc1aDqRInk6I88MT8XOM+TqoWzIgFWVS6oVV0Nfgq19OcGteKkUe14aVI3TprVjZem1s9N6sRV5RJ8FgEEEEAAAQQQcIUAAZYrloFJIIAAAggggEAggWJrz97BHA2pTgZVJ3+2fuQUWwGV++zCFWA5vXMNsprXi5fGVpilv25aJ976fZy0qH8y5GIggAACCCCAAAJuFyDAcvsKMT8EEEAAAQRiSEDDqDIBlRVW7bOCqkNWZZWGWJEy3BZgBXLTKq6WDeKlVYM4aW39fPLXJ39f36roYiCAAAIIIIAAAm4QIMBywyowBwQQQAABBGJMoKj45La/3YeLZfeREtmlP1s/tD9VNIxICrACeWtfrlMaxUubxvHSsbn1o1mCtG8aL8mJ0bBK3AMCCCCAAAIIRJIAAVYkrRZzRQABBBBAIAIFjll9qHYc0qCq2AqqToZWuv0vkiqqKsoeLQGWr/uOt4qy2lihlgZaHZqdDLXaWaGWhl0MBBBAAAEEEEAgVAIEWKGS5bwIIIAAAgjEoIDu8jtghVPbDhbL9gPF5ufdVmgVzWGVr2WO5gDL32N9ilWl1ckKtTq3TJAureKlrfV7BgIIIIAAAgggUF0CBFjVJcl5EEAAAQQQiEGB49aWvy37TwZVGlhttyqt8gpiEMLrlmMxwPJe9VopIqdpmPVToKW/Tk/m2UAAAQQQQAABBConQIBVOTc+hQACCCCAQMwJaN+qnVY1lams+qm6SpurM8oLEGD5fiq0Sqtb63irQitBep2SII0yaBLPnx8EEEAAAQQQcCZAgOXMiaMQQAABBBCISQENqNbvKpYfdhfJpr3FUlAUkwwVvmkCLGdkLevHSU8ryOrZxvqRmSANCLScwXEUAggggAACMShAgBWDi84tI4AAAggg4E9AA6qNVlD1w64iK7QqloNUWFXqYSHAqhSbtG5oBVpWkGWHWvXSqdCqnCSfQgABBBBAIPoECLCib025IwQQQAABBCoksOdIiamw+t4KrLSflW4VZFRNgACran72p/Uth4M6Jlo/EiSrCU3hq0eVsyCAAAIIIBCZAgRYkbluzBoBBBBAAIFKC2iT9Q17iq3ASqusiuTo8Uqfig/6ESDAqv5Ho2mdOBn4U5jVw6rSSiDPqn5kzogAAggggICLBQiwXLw4TA0BBBBAAIHqENA263us5usaWGmV1VaryqqY3uvVQev3HARYIeUVfcNh/3aJcoZVmTWgfaKk8XbD0IJzdgQQQAABBFwgQIDlgkVgCggggAACCIRC4FieyKrtRbJ8a5HZGsgInwABVvisE61KrD5ZCXLmabrVMNGEWwwEEEAAAQQQiD4BAqzoW1PuCAEEEEAghgXyC0XW7DgZWm20tglSaVUzDwMBVs24a5jV1wqzhnVOlMFWmEVlVs2sA1dFAAEEEEAgFAIEWKFQ5ZwIIIAAAgiEUUCbrv9ghVUrthTJ2p1Fom8SZNSsAAFWzfrr1ZMSToZZZ1phllZmpSbV/JyYAQIIIIAAAghUXoAAq/J2fBIBBBBAAIEaE9AWVj/uK5blVmil2wRPWI3ZGe4RIMByz1rYMxl2aoKc0zPJhFoMBBBAAAEEEIg8AdcGWIcOHZJbbrlFZs+e7Uj1mWeekYsvvtgcu3jxYrnwwgsdfU4P6ty5s/zjH/+Qdu3aVejzvXv3liFDhsj48eNLP2tf9MSJE/KHP/xBXn/9dfGcm69J5eXlySOPPCKTJ0825/vrX/8qTZs2dTx/7wOPHTsmM2bMkHfffddY5ObmSteuXeW8886TiRMnSsOGDX2ee9u2bWYOX3zxhWzcuNHRZ3SdPvjgA/nkk0/km2++MecdMGCAnH/++XLJJZdIenp6uWtVdn6VBuGDCCCAQBQJ7DlSIt9ZodUKa4vgkeN0Ynfr0hJguXVlRJrWjZOxPZJkbM9EaZAR596JMjMEEEAAAQQQKCNAgBUgwKpXr54JtxITE8s9Njk5ObJs2TLz9ZYtW5rQaeDAgaXHVSTAWr9+vVx//fVy9OhR2bt3r7z00ksyduzYSj2q+/btk/vvv98ESrVq1ZIuXbpISkqKbNq0SXbs2GHu5//9v/8np59+epnzr1q1Su6991759ttvTRjXokWL0s8MHTpUHn30UcnKyirzGQ25fvWrX5mQzLbSA9asWSOHDx8WX5+r7PwqhcGHEEAAgSgR0OoqDa2Wbi6UXdbbBBnuFyDAcv8axVvZVb92CXJuryTrTYYJor9nIIAAAggggIB7BSIiwNIKn759+zpWtCuwhg0bJs8++6zUr1/f8Wf1QKefP3DggDz33HOmesu7cqoiAdZrr71mwqNbb73VBE96rxoY+apeCnQjhYWF8qc//clUfF1++eXmnHa1lVY9Pf/88/LUU0/J6NGj5Y9//KMEoP1CAAAgAElEQVQ0atTInE7v45577pG5c+fKgw8+aCqnNLTz/MzVV19tgrHU1FTzmezsbPN7rfK688475aabbiqdr57v8ccflzfeeEOuvPJKc079XGXnV6HF42AEEEAgigQ2W1sEl24+uUWwkL5WEbWyBFgRtVymEmtM90QZZ4VZWqHFQAABBBBAAAH3CRBg+VgTpwGWfnT37t3yi1/8QhYsWCDvvfee2T6nw2mApZVKWsW0detW+fOf/yyvvPKKzJo1y2zl69WrV4WemO3bt5ttl0VFRSZYy8zMLPN5z9DpzTffNBVSOqZOnSrXXXedTJo0yYRSWrFlD/szc+bMKTOnFStWyFVXXSW6jVLnrRVYnmPXrl3yy1/+UvTnF1980VR+VXZ+FULgYAQQQCDCBXLzxFRaaXB1IIdqq0hdTgKsSF05kd6nJMi43knWWwwTJMF6qyEDAQQQQAABBNwhQIDlYx0qEmAdP35cfve734kGQp69rpwGWFr1dM0118hFF11kKpWmTJkid911l9x+++2msikhwXmjUQ2VtO9Wp06d5IEHHiitlvK8xb/85S+lVVraMyw/P18ee+wxs23RM9Ty/Mw777xj5qPn1q2OOrTH1t///ncZPny43HHHHeUUPe/frqCrzPzc8ceEWSCAAAKhF9h6oFg09FhtVVsVk1uFHjzEVyDACjFwGE5fL92qyuqRKOdbYRZVWWEA5xIIIIAAAggEESDAqmKApf2edPuc9q969dVXpXv37uaMTgIsrZTSLX1PP/10ad8rrcS6+eabzTl8VVFV5YnW6z355JMmeLLDNq0A00op7Y/1wgsvSPv27ctdwg70PLcDBpuH9gi77777TFWa0y2gvuYX7Dp8HwEEEIhkgcJiMW8RXPBDoey2mrMzokeAACt61lLvpJdVlXVer0QZ3CmRqqzoWlruBgEEEEAgggQIsCoZYGlA9d1335nm7bq9zrtHlJMAyw6rtMpKe3W1atWqTEWU9rPStwZW17Cvp9sCdVufVmrZ2/r0GvYcvK+nzdpvvPFGady4seOeYtoMXrck6jWcvlXR1/yq6945DwIIIOAmgSPHSmTRxiJZbG0VPGZtGWREnwABVvStqd6RVmWNtnplXdAnSZrRKys6F5m7QgABBBBwrUBEBFjB9LwrfOyKoWCfs7/vufVPv1aRz+ub/rQXlFZNeTaLdxJg6ZY9X9sF7W2F2hjeV38pp/fleZw2ZH/kkUdMlZg2i9fraqN2J+GUk2M8r6VvGtSm8J999pmp+NKG8nFxgRui+ptfZe6VzyCAAAJuFdCm7FpttXZnsZRQcOXWZaqWeRFgVQuja0+ibywccmqiTByYJB2a0SjLtQvFxBBAAAEEokqAAMtaTn8BljYm1+bjGvTo0Lfo6ZZB3XbXrVs30zC9f//+pjLJO6AJFmBpYPPb3/5WPv30U/nPf/5T5i2LdmN3DbJefvll84bDqgy91t/+9jdzn/oGQg2VdM46nIRTTo6x56dvINReXrp1UIM9bQof7G2KgeZXlfvmswgggIBbBDbsKZY56wpl015rzyAjJgQIsGJimc1N9myTIJcNSJJ+7Zz3LY0dHe4UAQQQQACB6hOIiADLaQ8lm6UiTdh9UQb6vAY0jz/+uLzxxhsyfvx409i8YcOG5U4TLMCyt9j5eotfifXP8rrF76GHHvL5ZsCKLP+hQ4fkj3/8o6m8GjFihGnYrlsV7eEknHJyjJ5PtyOqx/Tp003VlfbA8qxK8zXvYPOryL1yLAIIIOAmAS2w0obsc63gaschyq3ctDbhmAsBVjiU3XWNrCbxcqkVZA3vTJ8sd60Ms0EAAQQQiBYBAiwfKxksAPPcIuevyihQgOXZvD3Yg6RN1e1+VcGO9f6+Z6A0btw482bC5s2blzls9+7d8otf/MJ8TZu7N2vWrNxl7ABLP6uVXFqZ5j1Wrlxp3saodtoP7N5775WMjIyAU3Yyv4reM8cjgAACNS2gjdm/sxqzz1tfKPuzCa5qej1q6voEWDUlX/PXbVw7Tib0T5JxvZIkNanm58MMEEAAAQQQiBYBAqxKBFj6EQ1qdAuhvr3PV5+nQAHWnj175LbbbhMNfTy3KHpPRc+t4dHvf/97uf7664P2kfL8/JIlS+Q3v/mN2fIYKFCq6lsItVps2rRpJhzTc91+++1yzTXXSEpKSsA/I07nFy1/0LgPBBCIfoH8QpFvNhTK/O8LJZfG7NG/4EHukAAr5h8ByUgVmdAvWcb3S5L0ZDwQQAABBBBAoKoCBFiVDLC0H5ZWLOn2PA2hnnvuOenQoUPp2QIFWFOnTpXrrrtOrrzyStMvKjXV+n84PoZ9nPbAcvomPw2U5s+fL3feeacJlLQS6oorrvAbKOXn55tthS+99JJoU/mhQ4eWm8lrr71mzqPbAzVIs0dxcbFMmTLFBGValaUVWOeee67Ex/tvZlrR+VX1AefzCCCAQKgFjueLfG01ZtfwSn/NQEAFCLB4DmyBWta/6dlBlv6agQACCCCAAAKVEyDAqmSApR/btWuX/PKXv5Svv/5abrjhBvn1r39dGhT5C7Ds5u1vv/22CY3Gjh3rd+XsSi1t5h7sWPskCxYsMNVdubm55q2DF1xwQcBAST9nB2WTJk0yTdc9q6eys7PN1+bMmSOTJ0+WXr16mUtpEKW9yfSedduh9gUbOHBg0Cqxysyvco82n0IAAQRCK3DkuPUPBtY2wcWbiqSgKLTX4uyRJ0CAFXlrFuoZa3h1Ud8kubR/shBkhVqb8yOAAAIIRKMAAVYVAiz96Icffih33323OYuGTMOGDTO/9hdgrV+/3lQx1a5d21RtZWZm+n2uPHtlXXrppfLoo48GfKOfNpi/5557RAOvJ554Qi688MKggZJe3PNzWhF28cUXmxBLw7bnn39ennrqqXLVYps2bTLh3d69e011mIZXwUZl5xfsvHwfAQQQCKeA9rXSNwpqn6tiWlyFkz6irkWAFVHLFdbJplnbCS/+KcjSbYYMBBBAAAEEEHAmENUBljOCk0c988wzJrjREayJu+d57Qqld999V8aMGWP6YelbCX0FWJ5vF9QthPqWvuTkwE0R7LcV6jU9K6B83dv7778vt956q6Pb9rxf/YBnT6p27dpJixYtREMq7cOl2wo1PMvKyjLn1vvQ0Eq3TzoZ9lskqzI/J9fhGAQQQCCUAtknRL5aUyBLNxdJkdWonYFAIAECLJ6PYAIpiSKXWM3eJ1gVWbUJsoJx8X0EEEAAAQSEAOunh6CyAZZ+fPny5aanlWdD97y8PNMz6vXXXy8Nxw4ePGgCJg3IXn75ZdHeVsFGTk6OCbree+890yBde1slJCSU+5hnL6tg59TvewdY+rVt27aZkOyLL74wzeO7du0q5513nkycONGEcvY4evSo3HXXXfLpp586uZTZatijR4/SXltOPuRrfk4+xzEIIIBAdQtocDV3XYEssrYKFrJVsLp5o/Z8BFhRu7TVfmO6nXDiGcmmKktDLQYCCCCAAAII+BZwbYDFgiGAAAIIIFCTAsesNwnOWktwVZNrEMnXJsCK5NWrmbk3yIiTnw1JlrE9EiXB//twamZyXBUBBBBAAAEXCBBguWARmAICCCCAgHsEtK+VvlXwq9WFklfonnkxk8gSIMCKrPVy02xb1I+TScOS5czOiRLnpokxFwQQQAABBGpYgACrhheAyyOAAAIIuEdg875i+XBpgWijdgYCVREgwKqKHp9VgfZN4+Xas5Klb1b51hEIIYAAAgggEIsCBFixuOrcMwIIIIBAGYEjx0tk6ncFsnp7aLqzx5fkS+3CzZJYnCvFccmSndhWCuNrsQpRLECAFcWLG+Zb69kmQX55drK0acS+wjDTczkEEEAAAZcJEGC5bEGYDgIIIIBA+AQKrbxq3vpCmb22UApC1KA9ufiQNDs+V5JKcktvTEOsfcm9JCfp5NtdGdEnQIAVfWtak3cUb+0lHN8vSa6yemSlBX6BdU1Ok2sjgAACCCAQUgECrJDycnIEEEAAAbcKrNtZbKquDuaGdrtgq9xpklJyuByDhljb0sZQieXWB6SK8yLAqiIgH/cpoI3ebxqRLMO78LpCHhEEEEAAgdgTcGWA9e9//1uOHTsWe6vBHSOAAAIIhFwgr6BEDuSUhKVBe0pSvLRtmuL3nvZbVVhHkk8N+T1zgfALEGCF3zyWrtitdbzcPiZFTmnMtsJYWnfuFQEEEIh1AVcGWA8//LBkZ2fH+tpw/wgggAACES6Qnp4ubdq08XsXh5M6yYGU3hF+l0zflwABFs9FqAV0W+HFfZPk50PZVhhqa86PAAIIIOAOAVcGWD/++KMUFYWoGYk73JkFAggggECYBLS31YqtRbJqe5Foz6twjkTJk7Zx3/q95J6U/vTBCueChPFaBFhhxI7xS9WvFSc3WtsKR3ZlW2GMPwrcPgIIIBD1Aq4MsKJenRtEAAEEEAi5QInV2mrx5iL5YlWB5OaF/HJ+L9DsxFypVbi93PcL4tJle/o55q2EjOgTIMCKvjV1+x31aZsgd5+bLI3rsK3Q7WvF/BBAAAEEKidAgFU5Nz6FAAIIIOBigezjJfLRsgJZazVqr+kRX5IvTfIWlgmx8uLqyd60AZIfX7+mp8f1QyRAgBUiWE4bUCA1SeS64clyQZ8ksXYYMhBAAAEEEIgqAQKsqFpObgYBBBCIbQF9n+CSTUUyfUWB5BW4yyKxOFeSSnKlKC6J4MpdSxOS2RBghYSVkzoU6NgsXu49P0XaNKIayyEZhyGAAAIIRIAAAVYELBJTRAABBBAILrA/u1imLCmQLfs1xmIgULMCBFg168/VRRKt7OqKQcky8YwkSUpABAEEEEAAgcgXiKgASxu7f/bZZ3L48GEZN26c1K5d29EK6Oe++OIL2bFjhwwaNEg6duzo6HP2QSVWI5W1a9fK6tWrJScnx3w5LS1NOnToIN27d5ekJKte22vs379f5s2bJ4cOHZKEhATJzMyUAQMGSGpqarlj9X5mzJghderUkdGjR5vjGQgggAACzgSKrF2C89YXypdrCkV/zUDADQIEWG5YBeagAi3rx8lvL0yRTs35/5c8EQgggAACkS0QMQGWhlAaCG3atMmEQBUJsL799lv57rvvzEpVNMDS6y5atEjWrVtnPq9hVVxcnOTn55vfN2vWTM4666wywdSRI0dMIJWXlyft2rUzP2/ZskUaNGggZ599tqSkpJR5ahYuXCjr168352ndunVkP1HMHgEEEAijwMGcYnlnUYFsO0DVVRjZuZQDAQIsB0gcEjYB7Yd14elJpj9WCi8rDJs7F0IAAQQQqF6BiAiwjh07JrNmzZI9e/aYu69IgLV9+3bz2YKCk81QKhpgabC0YMECSUxMlDPOOEOysrLMeXbv3m3Oe/z4cenatav07du3dGWWLl0qK1askNNPP126detmvj5nzhwTvg0dOrT0HPr1AwcOmLCrSZMmJsCi+qp6H3DOhgAC0Sugva6mLi+Q/MLovUfuLHIFCLAid+2ieeZN68bJPeNSpGcbqrGieZ25NwQQQCBaBVwdYGn1k27d0wqqwsJCU/mk2/mcBlgnTpww4VB2drYJoDRsqkiApaHX9OnTRbcD6lbBPn36lHkOtKpq9uzZZj7nnHNO6ZZGvebevXtl+PDh0rJlS/OZ77//XubPny+dO3eW/v37l55HQzDd2jhq1CgTYjEQQAABBAILHLXeMPjh0gJZv4v9gjwr7hUgwHLv2jAzkbE9E+WmkSmSnowGAggggAACkSPg6gDLDn2UU8Md7Tml2+00jHKyhVC3HP7www+mQkp7UVW0B5aGUDNnzjTB2ZgxY8wWQM+hWwOnTp0qumXQrqzSr02bNs2EZZ5ztO9F+29piKZD5/Pll19K27ZtZfDgwZHz1DBTBBBAoIYEVmwtko+WFcgJl71hsIY4uKyLBQiwXLw4TM0INMyIk7vOTZZ+7dhTyCOBAAIIIBAZAq4OsDZu3Cj6o1evXtK4cePSwMdJgKWfmzt3rjRt2tQ0Rq9ME3cNvzQEq1evnowdO7Zc7ypdYm0qr0GUZ2WVfk23O44cOVKaN29ungTvCiy7If3Ro0dNXyy9BgMBBBBAwLfA8fwSE1yt3EbVFc9IZAgQYEXGOjFLkRFdEuUXo1OkThoaCCCAAAIIuFvA1QGWN51dsRQswNJqKw2RdLuhhkP169cvDZoqsoXQbv6u4ZlWYOl1vYdWhK1Zs8ZsFdSgTIf9tUA9sDRg03BMtyZqQMdAAAEEEPAtsHV/sby5IF+yTyCEQOQIEGBFzloxUzHh1V3npsqgjvTG4nlAAAEEEHCvQNQFWFrZ9NVXX4k2b9deU6eddprRtyulKhJg+QqnnARY/t5C2KhRIxOoFRcXm22GOlftnZWenu7eJ4SZIYAAAjUkUGQVW325plDmrCu0/kGihibBZRGopAABViXh+FiNCpzfO1FuHpUiSeRYNboOXBwBBBBAwLdA1AVYK1eulCVLlkjr1q3LvNUvnAGWUmvjd62w0mowfbNgZmameYthcnKy6Bz1TYUDBgyQU0891RyjDd737dtn+m3ptkftiVW7dm2eWwQQQCAmBfYeLZZ3FhbIrsMkVzH5AETBTRNgRcEixugttGkUJw+OT5XWDeNjVIDbRgABBBBwq0BUBVg7d+40TdFTUlJMZVNGRkape7gDLH8LnpOTY6qv0tLSTDWWvulQf5+bm2tCN92muHnzZvN973tw60PEvBBAAIHqFFiwoUhmLC+QQtpdVScr5wqzAAFWmMG5XLUKpFhdM7Qvlr6tkIEAAggggIBbBKImwDpx4oTMmDHDvBFw2LBh0qZNmzLGlQmwVq1aJYsXLzYVURo2aSWV97C3GWr4pE3bgw09fv369aVzXL16tSxatKhME3itzlqxYoX07dvXvEGRgQACCMSCQM6JEpmypEDW7yK5ioX1jvZ7JMCK9hWOjfvTnli/OT9F0pLjYuOGuUsEEEAAAVcLRE2AZTd4LywsdATu2XTd3wcq+xZCf+c7cOCACdmaNGlSur1R+3Vt3bpVzjzzzNLQTe9F35rYokULR6GYoxvmIAQQQMDFAtsPWo3av86XI8ddPEmmhkAFBAiwKoDFoa4WaFo3Th64OEU6NqcxlqsXiskhgAACMSAQNQHW7t27Ze7cueIvwNKteto0PSkpyVRSaTiklVqBxt69e2XmzJmmL5W+hbBBgwZlDj9+/LhMnTpVsrOzZejQoZKVlRXwfLNmzTLN5UeNGmWqunRoZdiePXtk+PDh5k2GOuwwTo+x32wYA88it4gAAjEq8PUP1pbBFdbf0RRexegTEJ23TYAVnesay3d13VnJ8j8Dk2KZgHtHAAEEEKhhgagJsII5VmYLoYZe06dPNw3Zu3fvLn369ClzmS1btsjs2bMlNTXV9KsK1HTdDqV0q6FWW9mDCqxgK8f3EUAgWgWO5ZfIh9aWwdU7SK6idY1j+b4IsGJ59aP33vtmJcjvL0qR9BS2FEbvKnNnCCCAgHsFCLCCrI32q1qwYIFprj5w4EBp166d+YRWfGlFlVZhde7cWfr37+/3TFr5pQGavm1Qe2k1bNiw9NhAPbD69esnXbp0ce/Tw8wQQACBSgqwZbCScHwsYgQIsCJmqZhoBQWaWVsKH7ssVdo04i2FFaTjcAQQQACBKgoQYFmAugXwk08+EW0EP2jQIOnYsWMpq4ZP8+bNk02bNpmv6RZE3VKYn59vft+sWTPTz0qrsPyNjRs3mu2Np512Wrmgy7P5vFZn6di2bZvUrVvXhF2BzlvFtefjCCCAQI0IsGWwRti5aJgFCLDCDM7lwiqQbL2c8N7zUmTYabylMKzwXAwBBBCIcQECrCABlj4fJSUlsnbtWtFqqZycHPPIpKWlSYcOHczWQg21/I28vDyZNm2a6HZE3WaYkZFR7lAN0DQk015YOrT31eDBgwNuSYzx55bbRwCBCBQoLC6Rj5cVytLNRRE4e6aMQMUECLAq5sXRkSlwcd8kuXFEsiRQjBWZC8isEUAAgQgTiKgAK8JsmS4CCCCAwE8Cx/JK5N/z8mX7wRJMEIgJAQKsmFhmbtIS6NQ8Xh65JEUaZJBi8UAggAACCIRWgAArtL6cHQEEEIh5gV2Hi+X1+fly5FjMUwAQQwIEWDG02Nyq1K8VJw9OSJUuLQmxeBwQQAABBEInQIAVOlvOjAACCMS8wMptRfLeogIp5EWDMf8sxBoAAVasrTj3G2+9mPDXVl+skV3pi8XTgAACCCAQGgECrNC4clYEEEAgpgWsdlcyY0WhzP++MKYduPnYFSDAit21j/U7n9AvSW6w+mJpoMVAAAEEEECgOgUIsKpTk3MhgAACCMiJghJ516q6WreTsiseh9gVIMCK3bXnzkV6nxIvD1lbCtOSSbF4HhBAAAEEqk+AAKv6LDkTAgggEPMCh3JL5NW5+bI/m2btMf8wxDgAAVaMPwDcvrRuGCePX5YqzerRF4vHAQEEEECgegQIsKrHkbMggAACMS+wYU+RvPVNgRzPj3kKABAQAiweAgREMlJFHrvUau7eKgEOBBBAAAEEqixAgFVlQk6AAAIIILBoY6F8vKxQqLviWUDgpAABFk8CAicFaO7Ok4AAAgggUF0CBFjVJcl5EEAAgRgUKC4pMcHV4k1FMXj33DIC/gUIsHg6ECgrcNmAJLl+eDIsCCCAAAIIVFqAAKvSdHwQAQQQiG2B/MISeXNBgfywm2btsf0kcPe+BAiweC4QKC8wului3D1O31BIc3eeDwQQQACBigsQYFXcjE8ggAACMS+Qm3eyWfvOQ2wajPmHAQCfAgRYPBgI+BYY0D5BHhyfIokJhFg8IwgggAACFRMgwKqYF0cjgAACMS9wIKdYXp1TIAetNw4yEEDAtwABFk8GAv4FemTGy6NWc/e0ZEIsnhMEEEAAAecCBFjOrTgSAQQQiHmBHQet8MqqvDrGmwZj/lkAILAAARZPCAKBBdo3jZcnJ6ZK3XRCLJ4VBBBAAAFnAgRYzpw4CgEEEIh5ge93FZmeVwX0a4/5ZwGA4AIEWMGNOAKBFvXj5On/TZWGGfFgIIAAAgggEFSAACsoEQcggAACCCzdXCgfLCkUNg3yLCDgTIAAy5kTRyHQuHac/PmKVGnZgBCLpwEBBBBAILAAARZPCAIIIIBAQIGFGwvl42WFKCGAQAUECLAqgMWhMS9QJ03kj5eniW4rZCCAAAIIIOBPgACLZwMBBBBAwK/AnHWF8tlKwiseEQQqKkCAVVExjo91gfRkMZVYHZsnxDoF948AAggg4EeAAItHAwEEEEDAp8CMFQUydz0Nr3g8EKiMAAFWZdT4TKwLpCaJ/L/LUqV7JiFWrD8L3D8CCCDgS4AAi+cCAQQQQKCMQElJidkyuGgT4RWPBgKVFSDAqqwcn4t1gSQru3poQor0a5cY6xTcPwIIIICAlwABFo8EAggggECpQFFxiby3uEBWbC1GBQEEqiBAgFUFPD4a8wLxcSIPjE+RQR0JsWL+YQAAAQQQ8BAgwOJxQAABBBAwAhpevf1NgazeQXjFI4FAVQUIsKoqyOdjXcDKsOTe81NkZFdCrFh/Frh/BBBAwBYgwOJZQAABBBCQYmvb4FsLCK94FBCoLgECrOqS5DyxLnDb2clyfh+rORYDAQQQQCDmBQiwYv4RAAABBGJdQMOrD5YUyrIf6XkV688C9199AgRY1WfJmRC4eWSyjO9HiMWTgAACCMS6AAFWrD8B3D8CCMS0AOFVTC8/Nx9CAQKsEOJy6pgUuHV0slx4OiFWTC4+N40AAgj8JECAxaOAAAIIxKgA4VWMLjy3HRYBAqywMHORGBO485xkObcXIVaMLTu3iwACCJQKEGDxMCCAAAIxKEB4FYOLzi2HVYAAK6zcXCyGBAixYmixuVUEEEDAS4AAi0cCAQQQiEGBD5YUyJLN9LyKwaXnlsMkQIAVJmguE5MC956XIqO68XbCmFx8bhoBBGJawJUB1vvvvy+33nprhRamc+fO8o9//EPatWsnixcvlgsvvDDo53v37i1DhgyR8ePHm88FGiVWk+MXX3xRHnroIWnfvr35dadOnfx+ZOPGjXLjjTfKmjVrfB7TsmVL0etfdtllcsYZZ0hKSkq1Xt/fyex56fdtL1/H7t+/X6ZPny4zZ86UJUuWyOHDh8We86WXXmrmnJqaGtTY3wGHDh2STz/9VKZNm2bWKzc3t/T855xzjowaNUrS09MDnr+wsFC+/fZb+eijj2TRokWyatUqc7y6jhgxwqxrq1atJC5OX8QceJw4cUIWLlwoU6ZMka+//lp27Ngh9erVk9NPP93M5dxzz5X69euXO4n9rA0bNkyeffZZn8fYH9K5Tpo0Sfbu3St/+tOfZOLEiX4npfP5wx/+IK+//rp88MEH0rdv32C3wPcRcCwwY0WhzF1f6Ph4DkQAgYoLEGBV3IxPIOBUQP+f3a8JsZxycRwCCCAQNQJRHWBpAKHBVmJi+X+hycnJkWXLlpmF1GDmr3/9qwwcONDvwu7Zs0duu+02E0hpuPCrX/1Krr/+er/hSLAAy/NC11xzjdx7770BA5uKXt/fjQQLsPLy8uSNN94wAYuGVrVq1ZIuXbqYsOrgwYOlIVGPHj3kvvvuk0GDBjkKiOz5aBA4a9YsE87oXPwNDWyeeOIJvyHhhg0b5OGHH5bPP//cnEIDSF1HDbV0jey5X3XVVXLzzTf7DZZ0PvPnz5fHHntMli9fbs6lAVhGRoZZ59WrV5twTc//m9/8RsaMGVPmfp0GWEVFRfLUU0/JSy+9ZCz1/v785z+bkMzXIMCKmr9jXXcjX6wulK/WEF65bmGYUNQJEGBF3ZJyQy4T0BDrtxemyFmdqcRy2dIwHQQQQCBkAq4MsIL9B/0zzzwjF198sV8Up6HCgQMH5LnnnjOVSAfkeQcAACAASURBVFqJpSFW06ZNfZ53zpw5pmLm6quvlnXr1plQLNDxdlDUuHFjn5U5GlAsWLDABCdbtmwRvaezzz7b7z1V9PqVCbA0/HnhhRfMnDSw0cBOq6E8K6E0SPvnP/8pr776qiQlJZljzz//fMchloZLN910k+zatcucX6ukmjRpIvHx8ZKfny8aTP3973+XDz/80FRRaZCm3/ccP/zwg9xxxx2m+mrChAnmPKeccoo5hw69D62ievzxx00oNW7cOHnkkUdE18JzaHil1VsaxOnQ8+ga165du/Sw7OxsUwX1l7/8xYRN3kGn02dt9+7d8otf/MKcu0GDBvLxxx/Lyy+/bJ67YM87FVgh+/sv5k48Z12hfLaS8CrmFp4brhEBAqwaYeeiMSjwwPhUGdIpIQbvnFtGAAEEYk8gpgMsXW47WNAw6b333pMBAwaUewq0KkkDkLfeessEN/PmzZOnn37aVNOMHTvW51MTLMCyP/Tmm2/KXXfdJVop9Pvf/97ntrzKXN/foxyoAktDo7vvvls6duxoApsOHTr4PI0GPxqq/PrXv5bmzZvL888/byrdnAzdevnggw+a62ig46s6Tqun9NyffPKJCfY8w0oNHe+55x6zvVGDpxtuuMHnOXQu+/btM8d+9tlnZkuqOntezw7Tjh8/bqqj/FWTFRcXm9BO5+0ddDoNsKZOnSrXXXeduW+t8Lr22mvN9tH777/f5/ZRKrCcPE0cUxGBedaWwenW1kEGAgiER4AAKzzOXAWBROvfL/94eap0zyTE4mlAAAEEol0g5gMsDS9+97vfiQZJ/iq71q9fb7YLaj8lPUa3lem2P+2L9Oijj/rc+uc0wLIDkCuvvNIEJL76SlXm+hUNsOwtirqtUoM57ekUaGiVk1ZHqYf2dfIXxHieQ4M43fb3yiuv+LW2j3/nnXfkgQcekNtvv90EP96Bn1ZeaajoWS3la752SHX06FGZPHmy9OrVyxxmb+nTINJXuOV9LvXRLYTNmjUz4VNWVpY5xEmAdezYMfntb39ren795z//kczMTFPtpVVo/nqpEWBF+1+94b2/xZsK5cOlhFfhVedqsS5AgBXrTwD3H06B9GSRZ3+eJpmNTlbjMxBAAAEEolMg5gMsz4BDq6u6d+9ebqXtKimtkNIg68iRI6YHloY9nqGI5wedBlj2uTWoufPOOyUhofy/HlXm+v4eV38VWPYWRe3xFKg3k+d51U490tLSAjaE9/yMXYGl1Vd6v8Ga13t+VvuWadWVVsoFqn7z/IwGVU8++aTZlqjVTxocaVP37du3yy233CJr1641oVJlm6Q7CbDsAFKb/6tt3bp1S18IYD9T3o3mCbCi8y/cmrirtTuL5I35BVJSExfnmgjEsAABVgwvPrdeIwINM+LkuatTpVFtQqwaWQAuigACCIRBIGYDLA0IvvvuO9PTSMMb7W2lVUTeFVC6nc0OqzwDLjuI8Rc8BQuwtCpHtyL+8Y9/NCGOvy17lb1+RQMsraTSnlEaKukPJ2/u06om3ZanlUUasg0dOjToI+vZv2rkyJFyxRVXmPBI+0sFu+bmzZtN/6yCggLTq0sDISdDtxDq+mq/Le3ZpQ3aly5davpdaWCp4ZZWVlVmBAuwPN9eqY3rNfDTsWLFCrNtVN9k6auXGgFWZVaDz3gLbNxbJK/NLZDCYmwQQCDcAgRY4RbnegiItG4YZyqxaqUEfwM1XggggAACkScQ1QGWk+XQt+wFelPd3LlzfW4XtKtqdAubNoLXbWGew+lbCLVxu26V8/68fa7KXr8iAZaGJQ899JDp76Vb6i655BIndOYtfRrKaJPzYI31PU+o4ZFu27Tf+qff06bxgwcPljPPPFN69uxpGq57B1p26KQ9pJ599llp2LCho3n6CpnsUEu3gepWyDp16jg6l/dBwQIse2um93ZBe1vh22+/7bOajACrUsvBhzwE9hwplhe+zJd8dg7yXCBQIwIEWDXCzkURkG6t4+VPVk+sxARCLB4HBBBAINoEojrA0qoebS5uN+7Wvk267U2rmrp162a2kPXv399nWKIL7dknyTugsRur6xZCDUC0mqcyAZZ+Rvs5adPyFi1alDlHVa5f0QCrMkGUZ8iilVj6ZkCnQz+7cOFCmTJlinlj4I4dO8p89IILLjDVXXavKf1msLDI37Xtz+mzoG+c1LDs/fffN72vAvUec3IvweZkB5AXXXRRuR5ndmP3Sy+9tFwvNQIsJ/oc40/gQI714oGv8iX7BEYIIFBTAgRYNSXPdREQOfO0BLn/wpSg1f1YIYAAAghElkBUB1jaiFwrderXr1+6KvoWO90q98Ybb5gtZRrc+Kvk2bp1q9x8883ms76qrOwAwlffqGBbCPPz82XDhg1m+5q+/U/Pob2aPOdSleuHO8CqSAWW99z0LX979+412+r0zYNffPGFCRlbtmxpttcNHDjQfCRYWBQswPJ8HuyeX6GswPIMOX317LLXV8M7715qBFiR9Repm2Z7LK9E/vFFvhzMpeuVm9aFucSeAAFW7K05d+wugQn9kuSmkVZ3dwYCCCCAQNQIxFyApSu3b98+ueeee0S3ken2Qe19lZ6eXm5R7ebpwVZbtyG+/PLLMmTIkNJDgwVY9oEa3GilkYY23iFQVa5fkQBLjw1XD6xglvp9DRk1MNRqqXHjxskTTzxhemRVZw8suweVVmOFqgeWvc1Ug8pgw7uXGgFWMDG+70ugoKjEVF7tOER4xROCQE0LEGDV9ApwfQREbj07WS7skwQFAggggECUCMRkgKVrp9U8uoVQq1+08unyyy8vU2Zs9yjSBuVdunQp19zdXv+DBw/KqlWrZNKkSSYIs9+q5zTA0vNoA3fdhui5Da+q169ogBWOtxCquRr16dNH9O173g3zPee8e/du0TcV6hsf7W1/1fkWQl033UKoc3LyFkJtxv7888/L999/X9p43n6OLrzwQvFV7WcHkF27dpUGDRr4XBINqlavXi0dO3YsU+VHgBUlf8OG8TaKikvkza8LZN0uOraHkZ1LIeBXgACLhwOBmhfQLlhPTEyVPm3Lv+W75mfHDBBAAAEEKioQswGW9sPSyht9C6D2RtKKnw4dOpT6ffvttyaU0u9pdZK/AMI+TpuA65sJ9a1yOqoaYFXl+lpd9PDDD5v78Q6K7HlpxZlur2zVqpWZr91sfNmyZeZ+tbl8oOHp5x3e+fuc9h/Tt/BpNZWvLZmenzt06JAJGLVazg6w9Pt2KORZmRVonvrWQ90Gun///jLb9Dz7i2mQpeGh3SvN1/m0Cfsvf/lL06/rlVdekdGjR5vD/G1rtN8eqT2wAgVk9nHTp08v00uNAKuif5Vx/Jx1hfLZSjq28yQg4BYBAiy3rATziHWBVKsA65mr0iSrSXysU3D/CCCAQMQLxGyApSvnGUrccMMNppG6VlB5hhsaAGno4v1GPHvlPd8m53ms0wBLg5W7777bbGe0txBW9fpr1641c27Tpk258M2utBoxYoT87W9/M2GSPbQXl85Fq4G0IuzUU0/1+YBrNdIHH3xgvJo3b24qkzToCzY8rX71q1+ZYMlfFda8efNMhZR3gKjbC3X7pwY+9957r7lPu+rN+/qeW0V9hVT2GmmV11NPPSWDBg3yuc4a1r3wwgvy2GOPldnSGCjAspu367bSP//5z2Wcvedph3KevdQIsII9TXzfU+D7XUXy2rwCYeMgzwUC7hEgwHLPWjATBOrXipMXr0mVBhmEWDwNCCCAQCQLxHSApQtnhzb6a220rVvB7Gok7WHk3Vzb12LbAYSGFdp0vGnTpkErsLRx+Y8//miOf/fdd6Vv374mbGrdunWVr6+BjgZEGvLceeedJuTJyMgwPaQeeOAB029Lg6rbbrutTGDjGdRobyj9vjY59wyZNHB76623zLx1aH8q3ULnL+Dz9lqwYIE5r27dHDlypNx0003Ss2dPcw27mbs2x//Xv/4luo1QK+T0jYSeQ6uq9I2HWqWmb3DUe8zMzCydg97H0qVL5emnnxYN7LRaSreJNm7cuMx5PIO4pKQkMy99m2Tt2rVLj9NnQSvrtArMu6m8vwCrIgGknsPulaWBqt1LjQArkv9aDe/c92UXyz8+z5c8iq/CC8/VEAgiQIDFI4KAuwTaNo4zlVhpybqxkIEAAgggEIkCMR9gZWdnm75MGiLZbwJcuHChXHfddSa80Uok3R4YaNhvk9NAxX7bnF3do9vmgg0NizRgGTBggDnUfrthVa6vFV0a8ugWNe/hL9DR4zT8ef/99+XBBx80n9UG9XYPMLvflx7Xo0cPue+++/xWLfm7Zw2NZs2aZd7+qEb+hlaGaaXVFVdc4XNr3/bt2805NKTToYYaMOn81dyeuzbp10ovzzdRel5TQzPtc6ZbLjVU09G7d28T+Hnfrx6j/bs8h68thJ5vF3z11Vele/fuAR8Bz7cV2tsx1Unv7/XXXw/2+MiVV15p1itQT7GgJ+GAiBQ4UWC9cdAKr/bnUHsVkQvIpKNagAArqpeXm4tQgd6nxJueWPFxhFgRuoRMGwEEYlwg5gMsXf/ly5ebwEoDjEcffVR0C54GBxpeaUVOsKEVNxpAaU+tSy+91JxDq2luvPFGE6b4GhrQaAg0dOhQueiii0zVlg7PypuqXD8tLc1cWyvIdDub3ps2Ez/vvPPMPTVs2DDgbWkPKg12Zs6cKUuWLDGBkIZEGuBoxVX//v2rFJhocPjll1/KtGnTRPtu2eGRhni6vVGrrjSQCjQ0fNLPahXdokWLTDN9Ddx69eplKun0XrXHl5PqMK0s0zDM8351jQYPHixjx46VUaNG+XxTpa8ASwNA3bJoPwu+3nDpfV/21s727dubii/d/kmAFexPXmx/v9gKOXXb4A+7adoe208Cd+9WAQIst64M84p1gfN6J8rtY1JinYH7RwABBCJSIGICrIjUZdIIIIBAiARmrCiUuevZNxgiXk6LQJUFCLCqTMgJEAiZwC2jkuXivlZ3dwYCCCCAQEQJEGBF1HIxWQQQQEBkzt4DMvXHA5Kyo5UUFdKQlmcCATcKEGC5cVWYEwInBXQDoW4l7NM2ARIEEEAAgQgSIMCKoMViqggggMDG7Fy5fekqybe20GampUvrA1mSf5x/RebJQMBtAgRYblsR5oNAWYFa1i7Cl65Nk6Z1+Ycgng0EEEAgUgQIsCJlpZgnAgjEvMDh/AK5ZfEK2Z+XX2pR33qDZveCtnLsQK2Y9wEAATcJEGC5aTWYCwK+BfTNhH//eZqkJtHUnWcEAQQQiAQBAqxIWCXmiAACMS9QaFVc3f3tGllzJLucRaL1NqVByW3k2M76Me8EAAJuESDAcstKMA8EAgsM7pQgD45PhQkBBBBAIAIECLAiYJGYIgIIIPDXdZtk6s49ASH612omxVubg4UAAi4QIMBywSIwBQQcCtwwIlku7c92fIdcHIYAAgjUmIArA6wtW7ZIYSFv16qxp4ILIxBigTirYigjI0Pq1Kkjqan8q2cw7k927JFn1m8Kdpj5fteMepKxI9Nq7k5jWkdgHIRAiAQIsEIEy2kRCIGAbiB86spU6Z7J/3aGgJdTIoAAAtUm4MoA65FHHpGjR49W201yIgQQcK9AYmKiCbL0R+3atc0P+9eeX9Ovx+L44WiO3GY1bS8qKXF8+82tULDd4XaSl5vs+DMciAAC1StAgFW9npwNgVAL1Lb+Pe2Fa2jqHmpnzo8AAghURcCVAdZrr70mubm5VbkvPosAAi4WKLb6OWlInZ2dLQUFBY5nagdddvWWHXZ5Bl3160dPH6icgkK5adFy2evRtN0pVoYVDJ5e3FZy92U4/QjHIYBANQoQYFUjJqdCIEwC2tT9uavTJDmRpu5hIucyCCCAQIUEXBlgVegOOBgBBCJaIC8vrzTMskMtDbb01/bv9efjx487vs/09PTSSq5AlV0pKdY7tF06iq2KqwdWrJeFBw5Veob6YvDBqZlyfEfDSp+DDyKAQOUECLAq58anEKhpgbO7J8o949z7/w9q2ofrI4AAAjUpQIBVk/pcGwEEHAsUFRWVBlq+Ai79mv2jxOF2u6SkpDLbF73DLvv3Gohp365wjtc2b5PXN2+vlkv2zWgscVtbSEmJRloMBBAIhwABVjiUuQYCoRG4/8IUOatzYmhOzlkRQAABBCotQIBVaTo+iAACbhTQ8ConJ8eEWd4VXd7Bl9OXRcTHx/vsz+WrukuPrepYfuiI/PrbNeK861XwK7ZLz5Ame9pKYT7/hzy4FkcgUHUBAqyqG3IGBGpKIMX6n8oXr02TVg2q/r/pNXUPXBcBBBCIRgECrGhcVe4JAQQcCZw4caLc9kXPbYt24KXHOR21atXy2YjeM+yqW7euaPWXr3EoP19uXLhCDlegN5h9nlNyDkuTEye3Wh5OSZXva5ftB9Y4OUU6H28rxw6nOb0djkMAgUoKEGBVEo6PIeASgTaN4kxT96SE8FZgu+T2mQYCCCDgSgHXB1hHjhyRxYsXy65du0SrJRISEqRBgwbSr18/adKkSYVR7fPt3LlTdEuSbgtq1KiR9OrVS1q2bOnzfGvWrJHly5eL/kdsqvV2r27dukmXLl18bilat26dfPPNN9KnTx9zHAMBBCJfQP/u8RVseVd5aeWX0+2L2n/L842L9q9L1k+TN+r1kb1p9aTAOqYoydmbBIfv2WqFV8fKYB+yAqsvm2ZKQfz/vRY8xaoQ659wihzfXTfyF4Y7QMDFAgRYLl4cpoaAQ4HzeifK7WPoh+WQi8MQQACBkAu4OsDav3+/fP7556Z5swZN+h98+sYyDZ4SrTdsDRgwQDp06OAYafv27TJr1ixzDvt8+h+m+kN/r4GTBk+eY/369bJgwQLRqop27drJtm3b5ODBg9K1a1fp27dvmWO1GfW0adNE37A2duxYE3YxEEAgdgT0z76/7YveAZj+PeZklMTFmyCrwKqoKtQf1t8r+uuC5J9+bf3cofCEdLaqr3yN9VYV1rcNmpb71tDaLeX4jxX/RwAnc+YYBBAQIcDiKUAgOgQeHJ8igzux/T46VpO7QACBSBdwbYClYdCMGTPkwIED0qJFCznrrLMkOTnZhE+LFi2S77//3oRKZ599tuh2nGBDq6emTp0qWoGl5xs2bJgJmLRaYunSpbJq1SqzpWfUqFGllV16renTp5teOnqdhg0bSm5ubmlIde6555o52GPlypXmXBqsnXrqqcGmxPcRQCCGBY4dO1badF7/XsresUGOzv6nZJekSnZ8hhyVWnIksYEUFAdHatOmjWijeV8j36q+er+176C/a0Y9qbW9jRQX0eMjuDJHIFAxAQKsinlxNAJuFUizCqH/afXDalaP/6106xoxLwQQiB0B1wZYGzZskHnz5pn/KDvnnHPMVht7aOXCZ599Jrt375bu3buXq5rytXxbtmwx1VdpaWk+z6dB1d69e8tUVul/VGroZX9GK8B06LX37Nkjw4cPL912qFUXWn2lx2rY5a+/Tew8WtwpAgg4FsjLFXlqgMiu1eU+crj1GXJvp7tkb0GiJOadkKT8PEm0qlKT8k9IohXMJ1lf69qsiST76amlJ/xvG/+BemZaumQeait5uc62Kjq+Jw5EIMYFCLBi/AHg9qNKoF2TeHn26lT6YUXVqnIzCCAQiQKuDbC++uor+fHHH6V9+/YyZMiQcrbaa0q39jVu3FjGjBljthQGGlqxNX/+fKlfv74JsOwwyv7M7NmzZdOmTZKZmSkjRowwX96xY4d8+eWX0rRpUxk9enTp6e3wTKvCWrdubb6+cOFC0e2GWtml1RAMBBBAwLHAWzeKzH/R7+HFGU3klUGPyNtpXXweM3jfdml1LMfn9w4lpciMFm0DTiXD+vuzT2GWHDvwfxWljufOgQgg4FOAAIsHA4HoEvifgUly3Vn8Y090rSp3gwACkSbgygAr33oLl1Yzaa+pgQMH+tyOZ4dLGlyNGzeuTIWWr0Wwj9dX3GvgpdsB7WFvFdSeWz179jQN3XXo1sFPPvmktApMtzDq8K7A0m2Out1Rm8prqKWN5hkIIICAI4Hv3hOZfImjQ9f3vUnubjFR8uLK/h1Tz6rGGrPrR5/n0Cbue1N9by/0/ECi1QfwjJTWcnzH//3d6GhSHIQAAj4FCLB4MBCIPoFnf54qp7bg/+dH38pyRwggECkCrgywtM/Up59+KtojZujQoZKVlVXO0w6XtAG751Y+f/C67VCrurQJu1ZhaVWXhlh6DX1roG4x9O6pZTdl12MC9cDSrYkakHn2z4qUB4B5IoBADQoc3S3yaGeR474bsPua2YkWPeXuPo/I9wn1y3xb30DYb/9OySgqNF/Pt5q/L2zYXHbU+r/t107utG9GY5Et+kZWXhvuxItjEPAnQIDFs4FA9Am0qB8nk69PYyth9C0td4QAAhEi4MoAy0k45eQY7zXQSqtly5bJ2rVry73qXqunNCzz7LWln/f3FkK7Usuu7Grbtq0MHjw4QpadaSKAgCsE/j5K5PsvKjyVkrR68tagh+WVjN7lPqvVWDoOW28nrOzoVKuONNjdRgrzeetSZQ35HAIEWDwDCESnwCX9k+TGEWwljM7V5a4QQMDtAjEVYGkfrMWLF4tuUdRtftpoXSu49If+Xt8c2KdPn3JbANesWSPLly8XfZOhvrmwR48e0rlzZ7GbyR89etRUaNWrV09++OEH8ybC49pk2Tp/p06dpHfv3mwrdPufBOaHQLgFZj0t8v6dVbrqll5XyZ2ZkyQnrvqDpsbJKXJqTjs5kX3y5RUMBBComAABVsW8OBqBSBJgK2EkrRZzRQCBaBKImQDLrqTSxdMeV/r2wjir54uOzZs3m22EGlBpMNW/f39Ha7xx40bzpkQ9l55TtyFqM3gNrrT5vL7VUH9oddaZZ57p6JwchAACMSCwf6PI4z2sfX7Hqnyz+U1Old/2e1xWJFpb/6p5pFnBfv+4UyR3T51qPjOnQyD6BQiwon+NucPYFdCthP+8Nk1SkthuH7tPAXeOAAI1IeDKAEurl6ZOnSo5OTkm+PH1Vj/PLYQjR46U5s2b+/XzbNJ+2mmnyYAB1uvqvYZn+KRN3rVPVqBh98fSKiz7rYYzZ86Uffv2lfbksq+rc9VzNmjQoCbWmGsigICbBIqLRf5qvVl184Jqm1VJci35ZNAD8ve6Z1TbOT1PNKhWS8nf2iQk5+akCESrAAFWtK4s94XASYHxfZPk5lFsJeR5QAABBMIp4MoAq7rfQmiHXRoojRgxQlq21AbFZYcdmumx/hrHe35i5cqVZqughmG69dBuPK9bEceOHStpaWnm8AULFsi6detMf6wOHTqEc225FgIIuFFg5uMiH98Xkpnt6jJebm9/sxyOq3z/K38T65XRUJK3t5LioviQzJ2TIhBtAgRY0bai3A8C5QWe/t9U6daatxLybCCAAALhEnBlgKU3r28M/PHHH81WPH1joPdYtWqV6WfVuHFjU92UmOi/B0xFAiztZxUsbNLKsGnTppl+WHpt3TJoX0ODK7siS+e8cOFC0R5agwYNko4dO4ZrXbkOAgi4UWDHCpE/9RUpKgjZ7AobtJWHBz4p3yS1qPZrZKalS+sDWZJ/PKnaz80JEYg2AQKsaFtR7geB8gJN6sTJv25gKyHPBgIIIBAuAdcGWBs2bDD9pdLT000g5Pl2QLt5+u7du03/KW28Hmhok/bp06eb7X1aBeXrbYH2FkKtoBo1apToWwn9DQ2l9E2GGqy1a9fOHEYFVrgeWa6DQIQKFOafDK92rgz9DSSlyleDfieP1zuz2q9V3wrsuxe0lWMHalX7uTkhAtEkQIAVTavJvSDgX2BCvyS5aSRbCXlGEEAAgXAIuDbA0h5TM2bMkAMHDkiLFi1k2LBhpuJJtwEuWrRI9I2CGm7Zb/8LhuXZxL1nz57SrVu30jcD7tq1yzRf122EwRqu63x0Xtoja/To0aXn0FDNXw8srdhy0lcr2D3wfQQQiGCBqQ+ITH8orDdwoNM5ckenO2RPfPWGTYnWCzAGJbeRYzsD9woM681yMQRcJkCA5bIFYToIhEgg3urjrm8l7NicrYQhIua0CCCAQKmAawMsnaEGS7NmzTJvB9Q3BqakpJgAS8Mi3TKo/ae8+0ppsDV//nwTdo0bN65M5ZZuOdSthzq00kq3/um59Jw6GjVqZKqv9LP+hs5n27ZtpY3aPY/bvn27ma+eOysrS/bs2SMHDx4UbRzv9M2GPJsIIBCFAmHYOuhPrahuS3lu4KPySWr19+A7I6OZFG5tLiUlUbhm3BICVRQgwKoiIB9HIIIETmkUJy9abyVM0DSLgQACCCAQMgFXB1h610eOHDG9rjTM0q2AGg7p2/z69evnc5tfoABLz6ch03fffWeCJQ2vNBirVauWdOnSxQRN+nt/Y8eOHfLll19K69atzdsRfQ3t26Xz1aorDcg6deokvXv3Lq3UCtlKcmIEEHCnQDi3DvoTiIuXZf1vk/uajpeSAH/HVQawU606Un/nKVJUyL88V8aPz0SvAAFW9K4td4aAL4Frz0yWiWfQI5KnAwEEEAilgOsDrFDePOdGAAEEQi4w62mR9+8M+WWcXOBo1llyV5d7ZEtCHSeHOz6muVW12v5olpzITnH8GQ5EINoFCLCifYW5PwTKCiRZ/47zitXQvXk93tbLs4EAAgiESoAAK1SynBcBBBDI2S/yYJZIXo5rLIozmsgrgx6Rt9O6VOuc0qzq2P4lWZK7L6Naz8vJEIhUAQKsSF055o1A5QV6ZMbLU1emVf4EfBIBBBBAIKAAARYPCAIIIBAqgdd/LrLo36E6e5XOu7rPjXJPqyuk0NpeWF1DzzS0Vqbkbm1YXafkPAhErAABVsQuHRNHoEoCvxqbImN7JlbpHHwYAQQQQMC3AAEWTwYCCCAQCoHvvxL5ebOR/wAAIABJREFU+4hQnLnazpmbOUDu7XG/fJ9QvW8T7JXRUJK2trKau1dfOFZtN82JEAiTAAFWmKC5DAIuE6hl7ab/l7WVsEEG/xvosqVhOgggEAUCBFhRsIjcAgIIuEygME/k8R4ie7932cTKT6ckrZ68NehheSWjd7XOtV16hjTbf4rkH6ehbbXCcrKIESDAipilYqIIVLvAsNMS5fcX0Rey2mE5IQIIxLwAAVbMPwIAIIBAtQvMfFzk4/uq/bShPOHGHj+TO065VvLiqu9tgvWtN7F2P9FOjh2mH0go145zu1OAAMud68KsEAiXwJMTU6VP2+r739RwzZvrIBAKgcLCQvn222/l888/l6+//lqWLVtmLtOuXTvp16+fXHbZZdKrVy9JTCy//Xbx4sVy4YUXOp5W586d5R//+Ic5tw778y1btpS//vWvMnDgQL/nOnTokNxyyy2yb9++Muc4ceKE/OEPf5DXX3/d8TzuuusuueOOO8zxTj+vc+zdu7eMHTtWRo8eLanWi5ICja1bt8rNN99sbG+//Xa58847JcHqS+tv/OUvf5E//elP8swzz8jFF1/s+F7cdCABlptWg7kggEDkCxzaJvKY1SDdRY3bnaKeaNFTftf7AVmR2NjpR4IelxwfLwOTMuXYzurdphj0whyAQA0LEGDV8AJweQRqWKBF/TizlTAhPq6GZ8LlEahZgQ0bNsjDDz9swisdGtJkZWVJXFyc7NixQzZu3Gi+PmbMGHnwwQelVatWZSZcXQGWnlRDoSeffFIaN/b9/3XDEWB17dpVGjRoUG5RSkpKZNOmTcZEx1VXXSX333+/pKen+13AN9980wRrGnRlZmbKc889Z372NwiwwvhnYf/+/TJ9+nSZNm2aSVFzc3NNqtqnTx+56KKLpH///pKSErxUt7Ippb9brVevnvTo0UNGjRplkuH69X3/R1peXp488sgjMnnyZBkyZIhJf5s2bepIUB/m7du3y8cffyxffPGFfPPNN+Zz+vBrYn3BBReYpDbe+g9Fz+GZ9HqmrPaD6+jiPx00bNgwefbZZ8vcX0UtPa9np/AfffSRzJ492/zFVatWLZO867X0nvQvN+/h7568j/M8/6JFi2TVqlXmEHUaMWKEjB8/3vzlqH9xBrqGk7843n//fbn11lvFM2WviC3HRpnAS9a/EK38KGJvqiS5lnwy6AH5e90zqvUe+tdqJsVbm1frOTkZAm4WIMBy8+owNwTCI3DjiGS5pD9b6cOjzVXcKLBkyRL5zW9+I2vWrJEJEybITTfdJB07diz971b971z9b8onnnhCPvzwQ58Bkx1g+frvUSf37B2A3XfffXLDDTf4rPZyEmBVpnrJ6X/DFhcXy7x580zgp2ZaLTVx4kSft5mTkyN6L1v+P3tnAh9VebXxZ2Yyk8wC2SCQBAIkYFCQTVmDKIpCWCRUW9dKi1oVrYAI7ksVKsWlrVXrUsW26idW3FgUN5QPF7QIgqDigkECRAjEQPbtm3P9Bichy52ZOzP33nlef/xA8r7nPef/3kmYZ845b2EhBg0ahH/84x9tzhcjFLDUPDEhzpHD/te//qUIPqWlpRDBSNICJb3wwIEDR4SJcePGKeqjqLltjWBVSjVhiPgiD0WfPn2Omv7ll1/id7/7HcrKyvDDDz/gscceU1ID2xvyIhIl9Z///Kci2rWmWJ977rnKA5ya+vPtX+EWsAJl6YtVxKS77777iArvU6FFdJIXqu+c58+fjwsuuKDJNxc1L/7mKr8IncLN376IZSJOScplc9HRfw+ZJ99QRZxsSeySmChgtfcUx9DXP38N+Hv7r2sjENnT7yzM7H0VKiwOzdzt70mCpygL9XUsqdAMKg3plgAFLN0eDR0jgYgRcHp/hD51hQtJbmZhRQw6N9INgZKSEsj7OUlCuf7665X3wq0lnFRUVCjv5Z955hklQ+r8888/8t5LKwFL3ifL+zx5fyci1OjRo49iFW0By+fQv//9b4WZiFciZjmdR7fjkLLBGTNmKKKfzJs1axZ69+6Ne++9V9FMWhoUsML88pAHedGiRXj88ceVLCc5xFGjRh0RNNQotv4uhqJStpZdI6KICDIicqxdu1ZRliXTqkOHDk3o+B5CydRZsWIFhg4dioULF7aZEii1t5I2KPNFoJOa1uOPP/6IYi0K7ZYtWxRGsnfzbCE1Yo/PSd+LVbKhXnrpJcW/tkYwLMWeZI/JN7K9e/cq/l5yySVNMtHE55UrVyo8RchqLh61F9NXX32l1BrLC1rOQl7IPXv2PMJMzkvqroXZp59+ismTJyvn5Z9G2rxGuS1hkgJWmL8JGMl8Qz1w1wCg+HMjed2mrzVpfbFw6J340J6hWUzp3hTnnNIcVJdrJ4xp5hwNkYCGBChgaQiTpkjAwATGD4jD/MntV4kYOES6TgItEpBkB3kPLe+35D1da6KKb7FPkJGKGX8RRisBS0QxSTSRMkWpyJHsprS0tCa+60XAkvfMUjHUWtZZfX097rvvPvzlL39RxDgpv7zpppuU99GinUjFFwWsCL8wRZwSBVbEDlEV//jHPyI9veXyE3nQrrvuOuXA2mpeFopK2V55mGQOSUqkZFhJttSAAd43sv8/RIiZO3eukh4pL8YlS5bgnXfeUcoJRRxpaYjQ4muwdtFFFykPpMfjaXHujh07FNFGXtz+aYbtiT3+xgIVsIJhuWfPHlx99dWKcHTXXXcppZ/Nyx7FJzl7KRWVs5Qzf/TRR5Gbm6u421ZM/ip/W6mhYkfEQXm2Xn/99SPlf76mgf57yDc1yZiTb3jyza6lGmRmYEX4m4Net1v3MPDcTL16F7xf9gSsybsFi5JOCd5Gs5UebwbtiQ29UL6v5e9pmm1EQyQQRQIUsKIIn1uTgM4IPDA9AcdmMvtYZ8dCd8JIwJfssGzZMtWVR/I+Wt5vSeXMb3/72yNVMloJWBdeeKEiqEnywvPPP4958+bhqquualLtowcBy18HuPTSS5UqK4ej6Qe/xcXFSqKGcPb1vVq1ahVkvmRlSRJMS9luzMAK40PvOxS5oUDK7UR9bGv87//+r1JmKGqqCD6SGug/QlUp2xOw/F+k8hBJDyffEN8uvvhiRbCRF+WLL76ovHjaEtt8JYdi4+9//7tSNtnWePbZZ5UeWbKvlLvJQx4uAStYlj4VvrUsNf/4JPvu9ttvR01NDX79618rvc5ktBVTIPbFlr/o6C8m+u8hZym3TUjW1v3336/c1tC8lJACVhi/ERjFdNUh4A/em07K9xvF44D9LMnNx8y+16LU0vZtKGoNS8e+0QlZqCz6uexZ7VrOIwEjEKCAZYRToo8kEBkCOWlWPHoJb+SNDG3uogcC0tJF+kzJeOSRR5TStmCHlgKWvBeXRumSeCLJFc11hmgKWFJdJYkTIvqJriEZa9KDuqXKKJ9Y5S9wSc9suUFRkmf8E0D8uVPACvYpVLFOMmNEeT3llFOUtLiWOvWrMHNkSqgqZSAClmRYSdaYDH+xx9f3ytf8XL7e2k0B8tDJC0yUYvm9vSs0W2IRLgErGJaiqAtDyZILpvGdL77WYgpG5ZezkRrrBx54QFHgRcUWccp/DymnFDFNvjn06NFDOa/mPc4oYAXySjTp3GWzgXfvN2lwP4dVl9IL94xYiDWOHprFOtTjvQWmUC5sYH8QzaDSkC4IUMDSxTHQCRLQDYG5E+MxcVCcbvyhIyQQTgKhik7+vgV6C2Hz95q+9b731ZKZJO/fpDJI2hNJkoKv0kuNgKWGW/PSv+YtatqzIe2TJPMqLy/vqOQJeW/aUrmgv+5w6623Kj3HmideUMBqj3wIX5cHT/oUSVqflHrZbKGl3YaqUrYnYPmyeeTBEfHJlzHlE6vEf1FQ5eY7ySqSkkgRtFq6WUAe8DvuuEMpRRQGkoEUzAiXgBUMSylzFKVbhCZ/PoHG1VpMPvu1tbUBqfw+oVRqjOVMpEyzuYAlZZ6+cs6WsscoYAV6iiabv3fbT72vGhtMFlgr4VjjsH7UdbgtNR+NLdziGQyEXHdHpOztgboa/sM+GH5co08CFLD0eS70igSiRaCjNwHr6SvdcLEFZLSOgPtGkEB7AlZ7go6/CKW1gCWJIf5N4323yUs7mUgIWL4LzHzH4X8xnYhOUrXVt2/fo8oGffN9lVqiKzRP9PG1+ZH2O5LF1aVLlyanTgErTC8Cf4FHbiOQgwxlaKFStiZgyYtv/fr1SmM66e0kWWNSc+rLmPKVtTUvF/SVFUqDteY3BfhnK/lncwXKIBwCVrAsN2/erDRtz8rKOiLkBRqPzG8tpg0bNii3L0jTPxEK/W9jbGuflr65NhewJG1T0jnlGXjrrbeOuhmDAlYwJ2miNQ9NAL543UQBqQulLHssrup/A4qtTcu11a0+elZnRzz6Hs5B1SE2ug2WIdfpiwAFLH2dB70hAT0QOHuYHVeMo4Klh7OgD+ElEA4Bq7WG5u1F0jwDy/c+XS7/khvpCwsLFSFo/PjxqgSsYKqJ2npfLqWDb7/9tpJxJUPa6OTn5x+VPSVfk17RkgwiyS4tZVn5em/LzY++6i9/PhSw2ntagvx6IMKLmi20UCnV7CP9tyRjKiPjpxu7/MWep59+ukn9qu/hEiGr+U0BgTZUb823QDiq3TNYlu19E1PDV+a0FlOw9n3rJGPu4YcfRk6O9w20V5QU4VR6X/nfyLhu3Tql4XvHjh2b9CWjgKX29Ew47/PXvE3qJpowMHUh1Sdm4qGRC7EioY+6Be3McnozVYdbeqK8uKMm9miEBKJJgAJWNOlzbxLQJwGbtwHkkt85kZkinSA5SMC8BHw9sOx2u/K+qVevXqqCbUlgCfZ9nm/D1gQsEYN8pYSSsCDClFTjSB8pufDL996wrfegqoJq4z2sb734Iu875WI66X0l2VMjR448yryvlY9oCO2NX/3qV1i4cGGTS8goYLVHLciv+/cmCjUDSyuVsrVQ5JYEyfoRlfT0009v8oC0dhWo2PL3q/lNAf79nPSUgRUKSymxlEw6yYzylVIG83iES8DyV/RbE7DkRgjpl3X33Xc3uQ6WAlYwJ2mCNQ31P5UOFn9ugmBCCMFixeaRs3FD52mo8/5Zi5HnzkTNzqbXGmthlzZIIJIEKGBFkjb3IgHjEBjZx4YFv9TmQhTjRE1PY42Af0VRS5lArfGIpIAlPkjCidxKKK17pOm8vF+95pprIi5giS/yHlR8kff/zXtz+Xj5qri6du2q3NbY0pD3rPLeWy5187+oTOZSwArjK9HXxDzUHlhaqZTt9cBqjsK/iVp7mORWBv+bAvxLKPXUAysUlr5bEUpKSgzXA8v/5gf/UkJpri+3S8qtkr7a6Tlz5rR33Py6WQisexh4bqZZogk5jvKsEZgz8DYU2rTJnhrsSYVjVzc01GsjioUcIA2QQIAEKGAFCIzTSSCGCNx3QQIG9gitv28M4WKoBiUQ6A3xrQks4crA8mGVUkJ5D7d9+3al97aU80U6A8vfFylrFAFKLhkTLUR6c8morq5WBC4RpdoqY/Sf17yNEQWsML6Y5EG94IILlLI7NbcQSvMzqQOVHksXXXQRRJWUoZVKGaiA5RN7tmzZojR09z14zZEVFRXhm2++OaqG1ZfVo/YWQrEhTciHDx+Oc845B4mJia2W27V0bGpKCENhGUg5o8+/l19+GdIwXhqsS3mmNMKPxi2Eza8u/eCDD5QbC2XIJwrCngJWGL8Z6NF0bRVwm/cmvsP79Ohd1Hxq8KRhSd4CPOfsp4kPWU4Xupdko6bSrok9GiGBSBKggBVJ2tyLBIxFoEcnCx6/1NlijxtjRUJvSaB1AiICiSAkl2Zdf/31SnaT3ADY0pBKn//+979KHygRb1pq4q51DyyfH/7le9IfS95vyu3zkSwh9PflmWeeUbhJhpW815QbCWX4Wvl06NABDz30kKJ7tDZ879uPOeaYJnMpYIXxFesTgD755BPl4OSBbWu8++67uPTSS3HsscceKVHTUqUMVMDy3dTXngDlmyfN3P1vCvA9oBKz1A37bjVs7QXve9AnTZqk3JgnfZoCEY3aE7C0YBmICn/o0CGlGf7zzz+v9KPyNfJvKyaf/cmTJytN9aV+uK3ha9y3f//+JumVrZUQ+mxJWuYjjzyiCIYTJkzAiSeeqKjhgT4jYXz50HS4CbyxCFj+U6NFtaPG5sTOxME47OiElMqd6Hr4SzjqK9UuN9S8L4degXkZ56HaEvqny8ne3gkDanuhokSbZvGGAklnDU2AApahj4/Ok0DYCcyeEI8pQ3j7bthBc4OoEvBlN0lrnalTp+Lyyy9vktwh4pFU6jz55JP497//jfLycpx77rmKkOW7lCvcGVgCyL+UUP7fvz+y/H8g76tbAh7IeqlYEgFLGrGfffbZyvtMEa1873Wbtx9qaT//yinRBuSyMxkUsML8cvBlIZ1xxhmKWJCent7ijv7qrq+sy+K93l1LlTIQccLXvP25555rsfu/fxD+D5d/fbCUIIqyKiWEklF20003KU3lWhr+aY++GxQCfaG1J2BpwVKEIkmFfO+993DXXXcpV4RarUeXB/mr4PLNQ2Lq3r27EnpbL37/F3t7Kr//M+N/dWrzPfybuPuz91+flpZ25JZClhCG+ZuCHswf+gG4w9u0vPqQam8OOLvjreyrFPHKNzw1+3Hatw94xazvVdsx0sSqjEGYd8ICbLclh+x2nPf7eZ6jByp2h24rZGdogARUEqCApRIUp5FAjBLweNtgPXOlC+54S4wSYNixQmD37t1KcoEkJsiQJANfhZKvGkn+Xi7TkvdSEydObJKp5ROwAuHVUgZXe4kl/mJbWwKWWj9a67Gs5hZDX3KO7CX9l8XW3LlzFVFLTY9s/97VknBx7733Ktx9AlZ7MQSb7daeXS2+bvEG16iFoXDY8FdCJXVORAlpaOYrx5MrJ6VET0SetWvXQoSuxYsXo3Pnzoo7WqqUgQhYgYg9/r2ymt8U4C+SjBs3Tmkod/zxxx8RfSQTSMQgUWUl1XL69OlK1pLL5VLiD0TpbU/A0oKl+OQrv5NbGMXfSy65BF26dDny+Ejmldz+Jy8uGfLNrqCg4EiKdXsx+X/jEcVamEl6pQiaMoTZhg0b8Je//KXFZ6Y5t9YELP9Y5BuvjECekXC8XmgzQgSWzQbevV/1ZpJ59XLf25uIV77FImJN/eJ202ZiNTqTsDTvTizxDFHNq62JozxdUbcz3XsJhibmaIQEwkqAAlZY8dI4CZiCwC+H23H5aQ5TxMIgSKAtAiI5fPvtt1i9ejVEnJGMLMm2kjI5eX8vFTTyu+99rL+tSAlYsqe0sJGEi7ZKCNWedCgCllQ/yftgqfoRLpJ1JS1s5PI4/6qttnzxXaImPZwff/xxSMUXBSy1pxfCPLmR7/7771fKAmX4FFvphyQvAp940DzVUAQSLVVKteKEv9opJY2S/ig3ALQ1fLcVypzmNwXIAycC1bJlyxQT8iLPzs6GCF/yUEqcbrdbEYKkyZv/i749scffp7YELK1Yyn7N65vl7/r374+UlBTIWUvJqAxR4G+44QalRM8nPsnfq4lJ0lCl7FAUap8t4ea7kcHHTAQ0aZKXnNw0q6O9EkIfN/9SQvk7tc9ICC8HLo02gZLvgIXHepXQatWeFHYchLdzft/q/PyvFivlhGYehYOn45qsGThsCb1UItfdEcm7e6K+LvTyRDMzZ2zRJ0ABK/pnQA9IQO8EbN5ChH9f4USXRF5Yovezon8kQAL6IKDrDCwfIsm0klsBXnnlFaUpu7/IIcqm1NOKGulfjuZrAq+VSqlWnJBm8lKSJvv7lM72jlqEGxG6RKRqflOArBWhREQuif+jjz7CZ599ppgU4Ueam0spntxk6C/0yNfViD0+39oSsLRi6c9BMq3khodXX31VOU8RIkWIk4bp+fn5kF5ezYWlQGKSZ0bsioruYyb2Bw8erKRgTpkyBd26dWuxeaZaAUv88S9bVPuMtPc88Os6JrDkXGDjc0c5WA4nDliTcMCSiBIken/v+NP/e/9sS8tBp85prQY1aM/LGLz3FR0HrY1rNWl9sXDonfjQnhGywXRvg83eZdmoOtRyI9CQN6ABEtCAAAUsDSDSBAnEAIFTjo3DLdP48ywGjpohkgAJaEDAEAKWBnHSBAmQAAkETaC2thYHvliPA0/8VhGpDqADSiwiWP0kWtVYWs+ylN51vh5uLTkQCxlYvrgb4+Kx4qQFeCBxVNBn4Vvo9GbhDm/MRvm+lnsDhrwBDZBAiAQoYIUIkMtJIEYISJOLJy93olsKs7Bi5MgZJgmQQAgEKGCFAI9LSYAEzEFASlt//PFHSAal/JLMOt+f5XfJGGxrOBprkNL44///KvX+XoZU/PT/Hks1VubejPL4nxu4+2wlV+xEwZd/MAfEAKLY0+8szO49E6UWbwfbEIb8U3+MOwvlO1NDsMKlJBAeAhSwwsOVVknAjARO6xeHG6cyC8uMZ8uYSIAEtCVAAUtbnrRGAiSgUwKVlZVHCVM+kUpKaKWvXGvDarUgse7gEVEqpcErTv2/QJXqFancjRVtRi23EK719oA66Mo6Mk/EqzE7nzDtLYTtPQZ1Kb1wz4iFWOO9XTDUMdiTCvvObt4ee/z0OlSWXK8dAQpY2rGkJRLQMwG7pQYndtyELvH74LDUYm9NZ2woG4Tyerdqt5mFpRoVJ5IACcQ4AQpYMf4AMHwSMAsBEaBay6CSv5feZm0N6ZEmlwnIr9TU1CN/lv9Pen4GrJ+F3qdqrycXJV4xK7Xye9M3blf1XFnj8N7I+bij8yRV09ualOPyoOv+nqiptIdsiwZIQAsCFLC0oEgbJKBvAiJeTUtbBYe1pomjNQ0OrNx/ekAi1unHx+H6KczC0veJ0zsSIIFoE6CAFe0T4P4kQAKqCEiZn5TyNS/v84lWUgLY1rDb7U1EqeZCVau3he7aCCw+QZWPnBQcgZLcfMzJnYNiq/pPq1vaKdl7xgOqclBR6gzOEa4iAQ0JUMDSECZNkYBOCYxM/Ag5ru9a9O77qky8ezBPteeShfX0lbyRUDUwTiQBEohJAhSwYvLYGTQJ6JOAZEn5957y70clZX5yI2drQ27hTExMbDGDSsSqDh06BBf0YwXAltCzr4LbPHZW1Sdm4qGRC7EioU9IQTusVoy0Z6Fid3JIdriYBEIlQAErVIJcTwL6J1DQeQU8cS23EZDMcLlFnYMESIAEjEigY8eOuPnmm3Xnui4FrMLCwjbfqOqOIh0iARIIiID8o04yqUSU8v9d+lS1NZxO51HlfVLul5ycjE6djm6SHpBTLU3e9zVw5zEhm6EBlQQsVnwyfBZu7HIWGr2CZChjuLsrGnamh2KCa0kgJAIUsELCx8UkYAgCFLAMcUx0kgRIIAgCFLACgLZgwQKUlZUFsIJTSYAEzEKgc+fOR4lUPoEqPj7CvSGe+g3w0b/MgtYwcZRlj8W1/eaj0NYxJJ/7e5LgKcpCfZ0tJDtcTALBEKCAFQw1riEBYxHQsoTQF/nEQXGYOzHC/94xFnZ6SwIkEMMEdJmB9e9//xvl5eUxfCwMnQTMTUDK/ZKSko5qmi5Kv26GZF8tPBZoaP12Qt34akJHGjxpWJK3AM85+4UUXXpCAnJKc1Bd7gjJDheTQKAEKGAFSozzScB4BH5q4r7S28S9tonzNQ12bxP3MwJq4u5v4H+uciGtY2iZyMajSY9JgARIoH0CuhSw2nebM0iABEggzASYfRVmwOrMbz3hcszvdgHqvOWFwQ5PXBxObOiF8n2eYE1wHQkETIACVsDIuIAEDElARKwTO25CF8cPipBVXJOG/5YNClq8EghnDbNj5jh+8GLIB4JOkwAJhJUABayw4qVxEiABQxIoLQJu78nsK50cXnnWCFw/8GZstwXfmF3kr9EJWagsStVJVHTD7AQoYJn9hBkfCYSPgCMOWDbLBVc8s7DCR5mWSYAEjEiAApYRT40+kwAJhJfAK9cDby4O7x60HhCBRmcSlubdiSWeIQGtaz55qKczLDsz0NgYfEZXSA5wccwQoIAVM0fNQEkgLAQuOcWB80bZw2KbRkmABNon8N1332Hjxo348ccfvf9ubITD4UD37t0xbNgwJHhbVKgZcsP6a6+9hkOHDuHUU09FZmammmVYv349tm3bpmqu2DzjjDOOzJV1n376KWRv8fP4449Hv379IC1cmo8vvvgCH374IU444QRlnhEGBSwjnBJ9JAESiByBGu9NiLd4f7hUlkZuT+6kmsA3Ay/CnJ6XoNoSfGP2HJcHacW9UFfj/YibgwTCRIACVpjA0iwJxAiBJBfw3NUu2KzMwoqRI2eYOiLw8ccf47PPPlM8ivO2opBf1dXVipAlotApp5yC9PT2b7t+5513sGPHDmV9uASs7OxsnHzyyYqvX375JT744AO43W7k5OTg+++/x4EDB9C/f38MHTq0CWGJ59VXX0VDQwMmTpyoWpSL9jEZTsDatWsX1qxZgw4dOiA/Px+h3EpWX1+P119/HaWlpZg8ebJis6VhdhUz2g8h9ycBXRF45y/AC9foyiU605RAVcYg3DLkdmyO6xw0ms6OeBxX2QsVpc6gbXAhCbRFgAIWnw8SIIFQCVw7KR75A/lhS6gcuZ4EAiFQWFiId999VxF2JNvquOOOU5ZLRpP8/e7duyG3po8fPx52e+tZkp9//rmSSSWiV6ACVnv++jK0UlJSFD9EVKutrT2S7SV/l5qaqlyM5xOpJk2apAhbvrFlyxZs2LABI0aMQN++fdvbUjdfN5SAdfjwYeUA5Pfk5OSQBCwRr9atW4dvv/1WOfDWBKxYUDF18zTSERKINoH6up96X/24O9qecP92CDQ63FiRdzseSBwVNCuH1YpRVm9z92Id3X4ZdDRcqDcCFLD0diL0hwSMR6BbigVPXuYgf5S2AAAgAElEQVRssfTHeNHQYxIwBgFJcCkqKkKPHj2UrCn/IdlMUhIoWsK4ceNazcI6ePCgkihTV1envH5lfiAZWG2R8ukTIp6dfvrpSEtLU6ZLqeOqVavgdDqb6CTiR3FxcZP9fbqKzG1PiNPbqRlGwJJDl8wrSYOTEYqAVVFRAUnnk4OU0ZqAFSsqpt4eSvpDAlEjsOFZ4J/nR217bhw4gT39zsLM3lehwhL8bU1jOmSi8ruffvhzkIBWBChgaUWSdkggtgks+FUCRvYOvmw+tukxehIIjEBNTY2SZbVv3z4lM0nK8/yH9LJasWKFUk4oZYQ9e/Y8agNflZdoDdJb6ptvvgm4B1ZrXotItXr1aiWz6sQTT2zSt0pEt7fffhtdunRp0hNLBKy9e/di7NixSg8vGZLBJUKYlB6KUGekYRgBy5eC53K5UFlZicTExIAzsORhEjvSjM2nhvrqWFvKwIoVFdNIDyx9JYGwErh3BFD4UVi3oHHtCdSk9cXCoXfiQ3tG0Mb7e5Lg3tUDDfVs7h40RC5sQoACFh8IEiABLQgM6G7Fn3/NcnctWNIGCYRKwFdeKNlPEyZMUJJqmg/RGjZt2oQ+ffooIlMwTdxb81MqyL766qsWSxh94proJdJqSZrOy2iegVVSUqKIYJK5JaKWzWYsgdwQApYPstSODhgwANJULZgeWNu3b8d7772nHKQcmDxUoj6K3ZYErFhRMUN9IXM9CZiCwHcfAvcFX45mCgZGDsKegDV5t2BR0ilBR5HldCHrYC9UlwefzRX05lxoOgIUsEx3pAyIBKJG4MHfJKBvhrHeZEYNFjcmgTAQkOQXSYQRYUr+LH2xhg8fftRO0q9bKr08Ho8icEn5oLRACvQWwpZCkIyuN954Q+nN1VLmlK8pu1SbtdUDS/wTncO//DAMyMJmUvcClpTxiUIo9aZyUCI2SWpcMAKWpO/Jr8GDByuqpU+gak3AihUVM2xPFw2TgJEILDkX2PickTymry0QKMnNx8y+16LUou564+YmPN6fMSfUZaOi5OcmlwRNAsEQoIAVDDWuIQESaInAqcfF4aaCeMIhARKIMAGfKCQ9rWSIIDVw4EAMGjToqN500uRddAvREKS8sFu3bkqpoVYClmggkgEmtx+K+NRS5lRr/bvFX9FAfPpHr169MHr06AjT1GY73QtYvg77xx57rFKH6oMejIDVHFl7AlasqJjaPEq0QgIGJnDQ21vvD94a94Z6AwdB130E6lJ64Z4RC7HGEVxNf5z3Hyej4rujsiiVUEkgaAIUsIJGx4UkQALNCFgtwPOzXEh0ef/AQQIkEDEC0mtKSvBEnJLMK/klIycnB3l5eU1EJF95n392llYCln/2lX8vq5ZAbNu2DZ9++qnis/T6FsFNfPL15iorK1MytJKSkpRyRLmJUFo0SVlkbm4uhgwZouuyQl0LWL4UPBGrfNdDRlLAkgciFlTMiH0H4EYkoFcCq24HXrtDr97Rr2AIWOOwftR1uC01H41eQSqYMdTT2dsTLdO7NLj1wezJNeYhQAHLPGfJSEhADwR+M8aBX4+268EV+kACMUlAemdv3br1SD/t/v37Y+jQoQoLn2bQqVOnJrf6aSVg+ZJ6xL6UJorYFOiQSjQR2aQlk2Rj+ffz6t27N3744Qfll2RnSQaZXoduBSyp3ZR0O1EDfSl4AjHSApbsaXYVU68PJ/0igYgQqPd+kiLZV6W7IrIdN4ksgbLssbiq/w0otgZXEpjr7oiUvT1QVxMXWce5m+EJUMAy/BEyABLQFYFktwXPXe2ENcgPZXQVDJ0hAQMTkIylzZs3w+12Y9KkSZCbCyVLSzKcfL2nfOFpIWBJJtWqVasgF8z5SgEDxefzQ3yUBu/x8fFKPy25bfHUU09FZmYmpHWTr+G8iGQpKSmBbhOR+boUsASsNBfbuXPnUYcUDQGrtZMwi4oZkSeNm5CAXglseBb45/l69Y5+aUCgPjETD41ciBUJfYKy1tkRj76Hc1B1iP1HggIYo4soYMXowTNsEggjgVt/kYCT+7KZexgR0zQJtEvAp0dYrValF1VpaemRi+LaXeyd0FoD+NbW+vaTnlfBCktbtmxRSgWlJVPfvn0hpZErV65USgUnTpwIp/Onm04/+OADfPHFF0p/LLnwTo9DlwKWdPiXNLkuXbrgjDPOaFKDqRcBy0wqph4fTPpEAhEjcP8pwNdrI7YdN4oSAYsVm0fOxg2dp6HO++dAh9P7A354YzbK93kCXcr5MUqAAlaMHjzDJoEwEhiYZcN9FwZ3SUkY3aJpEjANASmhe/fdd5VsKtEhWspCEj3irbfeUsr4RPwpKSlRtIvWhugGUn7ocDggopcISFLCp3Zs3LhRuf1QLqETAUsuoAtkHD58WKlsk35YvvJD32V1Ilz5MrLEpq9UUfp7HXPMMYFsE7G5uhSwJAVPHgw1Qw7Ql/amZr7/nPaauLdlz0wqZqDcOJ8ETENg7zbgj/1NEw4DaZ9AedYIXD/wZmy3Jbc/udkMkb3GuLNQvpPN3QOGF4MLKGDF4KEzZBKIAIHHL3WiZ+fAP4iJgGvcggQMT0DaF0m5njQ6l15RJ5xwwlEx+Zq1q+lHpUUJoU8bEeFr5MiRATMWUUoShE466SSl+bwMZmAFjLHtBaJ67t69u8VJDQ0NSp2pXGEptZsiYMlhdO3aNWAvghWwzKZiBgyOC0jALASWXg6896hZomEcKgk0OpPwxJjFeM7ZT+WKptMGe1Jh39nN+2ka30AEBTBGFlHAipGDZpgkEGECU4bEYfYElrRHGDu3iyECvownybASwcgn+kiPqE8++UQRg2TI1+TWvrZGqAKWrBdBTcoUg8mKkuyw1atXIzk5uUllm2SYtdYDS7QOydSSNXocuszAaguUHkoIzaZi6vHBpE8kEHYCNRXw1pMBtZVh34ob6JPAl0OvwLyM81BtCbyfSI7Lg677e6KmMvBbYPRJg15pTYACltZEaY8ESEAIxHurh16Y40KCnTfk8okggXAQ8O/HLfYlYUZ++UoBJZHm+OOPbzE7q7k/7QlY27dvV/pnSXnf5MmT0aFDhyYmfKV+dXV1QVWdSV/x77//vsW1u3btUvqOSx+s7OxsFBcX48CBAzj22GMxfPjwcKDVxCYFrLffVh7Ilh6YlgibUcXU5EmiERIwGIFPP1+OlJevQ/fdXxjMc7qrJYGqjIG49YQ/4FObV8wMcCR7P5kbUJWDitKfGl9ykIA/AQpYfB5IgATCReD34x0oOIEfoISLL+2SgPSs+vrrr/HZZ58pt//J/4tmID26pX+V9KNSM0IVsPbs2YM333xTEZkCbeDuS/zp3r07TjnllBbd/e677/Dxxx9Dsq4k40wyyoYMGdKkB7maOCM5x3QCVnsqpj/cYEoIzahiRvKB414koBcC56+ei69KCzHEnYGCg8UYt2k57LVVenGPfkSQQKPDjaVjFmGJZ0jAuzq8zThH2rNQsVufadYBB8QFmhGggKUZShoiARJoRqBPVysensEPT/hgkAAJxB4BClgBZGCZVcWMvceeEcc6gS9Ld+DC1fOaYEi0uzHJnoSp29chu3BjrCOKyfgLB0/HNVkzcNgS2O0uAmu4uysadqbHJDcG3TIBClh8MkiABMJJgM3cw0mXtkmABPRKwHACll5B0i8SIAHjELh34xI8u31lqw7394oR0348iPGbXkF8dblxAqOnIROoSeuLhUPvxIf2jIBt9fckwVOUhfq6wHtqBbwZF+ieAAUs3R8RHSQBQxP41XA7LjvNYegY6DwJkAAJBEqAAlagxDifBEjA0ATqGuow4eVL8WPNoXbjcMc5MTE+FVO/Xo/cb9e3O58TzEGgMS4eK05agAcSRwUcULq3CWdOaQ6qy/mmImB4JltAActkB8pwSEBnBJJcwHNXu2Czspm7zo6G7pAACYSRAAWsMMKlaRIgAf0ReKfoI8xbtzhgx3LdXTDN2+Awf+PLcFWWBbyeC4xHYE+/szC790yUWhICct7jbfJ5YkMvlO/zBLSOk81FgAKWuc6T0ZCAHgn88VcJGN6bWb96PBv6RAIkEB4CFLDCw5VWSYAEdEpg7ro/YW3Rx0F75/Rm54xPSEPBjg3o5+2XxWFuAnUpvXDPiIVY4+gRUKBW7+zRCVmoLEoNaB0nm4cABSzznCUjIQG9Eji5rw23/iKwD1n0Ggv9IgESIAE1BChgqaHEOSRAAqYgUFpdppQP1jfWaxJPjtsrZFVUYvLG5fCUH9DEJo3okIA1Du+NnI87Ok8K2Lmhns6w7MzwXr8skhZHLBGggBVLp81YSSA6BGzeHy3LZrnQwckywuicAHclARKINAEKWJEmzv1IgASiRuCZ7Svw541Par5/vM2B01zeEsOdWzBo29ua26dBfRAoyc3HnNw5KLa6A3Iox+VBWnEv1NUEfrthQBtxsq4IUMDS1XHQGRIwLYFZE+Jx5hD+fDHtATMwEiCBJgQoYPGBIAESiBkC56+ei69KC8Mab5arEwqq63DmppVILCsO6140HnkC9YmZeGjkQqxI6BPQ5p0d8TiushcqSp0BreNk4xKggGXcs6PnJGAkAn3TrXjwt/zZYqQzo68kQALBE6CAFTw7riQBEjAQgS9Ld+DC1fMi5rHdW3Y21p2Ogl1f4MStq2FpjNjW3CjcBCxWfDJ8Fm7schYaLerLNhxWK0ZZvc3dizuG20Pa1wEBClg6OAS6QAIxQuCfl7vQLUX9z6MYwcIwSYAETEiAApYJD5UhkQAJHE3gb58+hX998VJU0GQ4UzC1zoKCzauQcqAoKj5wU+0JlGWPxbX95qPQFpggNaZDJiq/S9PeIVrUFQEKWLo6DjpDAqYm8JsxDvx6tN3UMTI4EiABEhACFLD4HJAACZieQGNjI36x6vfYdXhvVGO1eTN3xngyUbDnGwzf8ipsDdo0k49qUDG+eYMnDUvyFuA5Z7+ASPT3JMG9qwca6tncPSBwBppMActAh0VXScDgBHp2tuLxS1lGaPBjpPskQAIqCFDAUgGJU0iABIxNYEvJdsx480ZdBZEWn4gzGx2Y9tnrSNu3Q1e+0ZnACWw94XLM73YB6rwipdqR5XQh62AvVJc71C7hPAMRoIBloMOiqyRgAgL/vNzpLSNU/zPIBCEzBBIggRgkQAErBg+dIZNArBGIZvlge6ytXsFjpDcra9q+nRi9aTls9XXtLeHXdUqgPGsErh94M7bbklV76ImLwwl12agoCexmQ9UbcGLUCFDAihp6bkwCMUngopPsmH4SPxCJycNn0CQQQwQoYMXQYTNUEohFAnopH1TDPsXRAVMsLpy17S2k792uZgnn6IxAozMJS/PuxBLPENWexXkbwY+K747KolTVazhR/wQoYOn/jOghCZiJQGayBf+6wmWmkBgLCZAACRxFgAIWHwoSIAFTE9Bj+aAa4MM83TDtwB6c7M3KstdWqVnCOToi8M3AizCn5yWotthUezXU0xkozPTO501SqqHpeCIFLB0fDl0jAZMSeOwSJ7LTWEZo0uNlWCRAAvKvZG92Ai9356NAAiRgWgJ6Lh9UAz3R7sYkWwec/cW76F60Vc0SztEJgaqMQbhlyO3YHOcVplSOXHdHpOztgbqaOJUrOE2vBChg6fVk6BcJmJfABXl2zDiZZYTmPWFGRgIkQAGLzwAJkIBpCRipfFDNIQyRGwxL9+PUTa8gvrpczRLOiTKBRocbK/JuxwOJo1R70tkRj76Hc1B1KF71Gk7UHwEKWPo7E3pEAmYnwDJCs58w4yMBEqCAxWeABEjAtASMWj7Y3oG445yYaE/G2V+9h+zCje1N59d1QGBPv7Mws/dVqLCo+2TcabNhuKUnyos76sB7uhAMAQpYwVDjGhIggVAJPDzDiT5dWUYYKkeuJwES0CcBClj6PBd6RQIkoAEBo5cPqkHQ35OOaWVlGLfpZbgqy9Qs4ZwoEahJ64uFQ+/Eh/YM1R7kuTNRszNN9XxO1A8BClj6OQt6QgKxRODC0Xb8doy6D0tiiQtjJQESMAcBCljmOEdGQQIk0AKBs1ddjcJDu2OCjTMuHuMdnXD2Nx8h99v1MRGzIYO0J2BN3i1YlHSKavcHe1Lh2NUNDfX8RF01NB1MpIClg0OgCyQQgwQk+0qysDhIgARIwIwEKGCZ8VQZEwmQAHaX/4CpK2bGJIlcdxdMq6jC+I0vw1N+ICYZ6D3oktx8zMmdg2KrW5WrWU4Xupdko6bSrmo+J0WfAAWs6J8BPSCBWCWwbJYLSW7eaBur58+4ScDMBChgmfl0GRsJxDCBZV+/jkUbHo1hAkC8zYHTEjpjWuEmDPryf2OahR6Dr0/MxN15d2ONo4cq95Ltdgyo7YWKEnWilyqjnBQ2AhSwwoaWhkmABNohMHdiPCYO4m22fFBIgATMR4AClvnOlBGRAAl4Cfz+XW+vob2fksX/E8hxp6Ggqgb5m1YisayYXPRCwBqH9aOuw22p+Wi0tP9peZx3Tp5X8KrYnayXCOhHKwQoYPHRIAESiBaBvGNsuOPshGhtz31JgARIIGwEKGCFDS0NkwAJRIvA4doKnP7SDNQ11EXLBd3ua/cKJmNdXVDw/TYM3faWbv2MNcfKssfi2n7zUWhTd+vgKE9X1O1MR2NjrJEyTrwUsIxzVvSUBMxGIMFbbf7iHBccce1/MGK22BkPCZCAuQlQwDL3+TI6EohJAu8UfYR56xbHZOyBBJ3l6oSCWmDS5pVIOVAUyFLODQOBBk8aHhy9GCsS+qiynuvuiOTdPVFfZ1M1n5MiS4ACVmR5czcSIIGmBBafl4ATevHnA58LEiABcxGggGWu82Q0JEACXgJ3/fcRvPDNG2ShkoDNYsUYdzoKir7CyK2vwcKsHpXkwjDNexabR87GDZ2noc775/ZGekICepdlo+pQfHtT+fUIE6CAFWHg3I4ESKAJgV8MtePK0x2kQgIkQAKmIkABy1THyWBIgAQavTVV+a9cipKqUsIIgkCGMwVTG+IwectqpO3bEYQFLtGCQHnWCFw/8GZst7Xf68pps2F4YzbK93m02Jo2NCJAAUsjkDRDAiQQFIH0JAuemukKai0XkQAJkIBeCVDA0uvJ0C8SIIGgCGwp2Y4Zb94Y1Fou+pmA1Zv9M9KblTWteAdGb34VtoZ64okwgUZnEp4YsxjPOfu1u7Pkao1xZ6F8Z2q7czkhMgQoYEWGM3chARJoncCTl7nQPZV9sPiMkAAJmIcABSzznCUjIQES8BJ49LOleGzrf8hCQwJp8Yk40+LEmVvfRPre7Rpapik1BL4cegXmZZyHakv7vUwGe1Jh39nN29y9/fJDNXtzTvAEKGAFz44rSYAEtCEgJYRSSshBAiRAAmYhQAHLLCfJOEiABBQCl719Kz7Zt400wkRgmCcD0/YXYeym5bDV85bHMGE+ymxVxiDcMuR2bI7r3O6WOS4Puu7viZpKvmlpF1YYJ1DACiNcmiYBElBFYERvGxb+KkHVXE4iARIgASMQoIBlhFOijyRAAqoI1NTX4pQXfo3aBgorqoCFMCnF0QFTbB0w9fM16F60NQRLXKqWQKPDjaVjFmGJZ0i7S5LtdgyoykFFqbPduZwQHgIUsMLDlVZJgATUE0jwfo7xylwXbFaWEaqnxpkkQAJ6JkABS8+nQ99IgAQCIvD+no2YtXZhQGs4OXQCQ9wZKDhYjHHerCx7bVXoBmmhTQKFg6fjmqwZOGyJa3Oew2rFKGsvlBd3JNEoEKCAFQXo3JIESOAoAn+9yIn+3VhWzkeDBEjAHAQoYJnjHBkFCZCAl8C9G5fg2e0rySJKBBLtbkyyJ2Hq9nXILtwYJS9iY9uatL5YOPROfGjPaDfgMR0yUfldWrvzOEFbAhSwtOVJayRAAsERmH6SAxedxJLy4OhxFQmQgN4IUMDS24nQHxIggaAJnL96Lr4qLQx6PRdqR6C/uyum/XgQ4ze9gvjqcu0M09IRAo1x8Vhx0gI8kDiqXSr9PUlw7+qBhnp+Ct8uLI0mUMDSCCTNkAAJhERAsq8kC4uDBEiABMxAgAKWGU6RMZAACeBQTTlOfXE6SeiMgDvOiYnxqZj69XrkfrteZ96Zw509/c7C7N4zUWppu1FvltOFrIO9UF3uMEfgOo+CApbOD4jukUCMEJD2V9IHy+lgH6wYOXKGSQKmJkABy9THy+BIIHYIvFP0EeatWxw7ARsw0lx3F0w7fBj5G1+Gq7LMgBHo1+W6lF64Z8RCrHH0aNNJT1wcTqjLRkWJW7/BmMQzClgmOUiGQQImICA3EcqNhBwkQAIkYHQCFLCMfoL0nwRIQCFw138fwQvfvEEaBiDg9Ja+jU9IQ8GODejn7ZfFoREBaxzeGzkfd3Se1KbBOIsFo+K7o7IoVaONaaYlAhSw+FyQAAnohcBZQ+2YeTqzb/VyHvSDBEggeAIUsIJnx5UkQAI6IjBl+eXYW7FfRx7RFTUEctxeIauiEpM3Loen/ICaJZzTDoGS3HzMyZ2DYmvbWVZDPZ2BwkyvNZaVhOOhooAVDqq0SQIkEAyBXp2t+Mel7IMVDDuuIQES0BcBClj6Og96QwIkEASB3eU/YOqKmUGs5BK9EIi3OXCay1tiuHMLBm17Wy9uGdaP+sRMPDRyIVYk9Gkzhlx3R6Ts7YG6mjjDxqpXxylg6fVk6BcJxCYB6YPljucHFrF5+oyaBMxDgAKWec6SkZBAzBJg/ytzHX2WqxMKqutw5qaVSCwrNldwkYzGYsUnw2fhxi5nodFbNtja6OyIR9/DOag6FB9J70y/FwUs0x8xAyQBQxG465wEDMthHyxDHRqdJQESOIoABSw+FCRAAoYncO/GJXh2+0rDx8EAmhKwe3s6jXWno2DXFzhx62pYGkkoGAJl2WNxbb/5KLR1bHW502bDcEtPlBe3PieYvWN5DQWsWD59xk4C+iNwYZ4dvz2ZfbD0dzL0iARIIBACFLACocW5JEACuiTwmzduwNYDX+nSNzqlDYEMZwqm1llQsHkVUg4UaWM0hqw0eNKwJG8BnnP2azPqPHcmanamxRCZ8IVKASt8bGmZBEggcAKDe9pwz/kJgS/kChIgARLQEQEKWDo6DLpCAiQQOIHq+hqc+sJ01DTUBr6YKwxHwOYtixvjyUTBnm8wfMursDXUGy6GaDq89YTLMb/bBajzcmxtDPakwrGrGxrqW58TzRiMsjcFLKOcFP0kgdgg4PC2Olw5zwVrGyXlsUGCUZIACRiZAAUsI58efScBEsCGH7bi8jW3kUQMEkiLT8SZFifO3Pom0vduj0ECwYVcnjUC1w+8Gdttya0ayHK60L0kGzWV9uA24SpQwOJDQAIkoDcCj1zsRO8u/HBCb+dCf0iABNQToIClnhVnkgAJ6JDAk5+/iAc3P61Dz+hSJAkM82Rg2v4ijN20HLb6ukhubci9Gp1JWJp3J5Z4hrTqf7LdjgG1vVBR4jZkjNF2mgJWtE+A+5MACTQnMGtCPM4cwltn+WSQAAkYlwAFLOOeHT0nARLwEpi77k9YW/QxWZCAQiDF0QFTbB0w9fM16F60lVTaIVA4eDquyZqBw5aW39DEeUtN8hw9ULG79WwtQm6ZAAUsPhkkQAJ6IzCufxxuOJM3zurtXOgPCZCAegIUsNSz4kwSIAGdEWhobMAZL83AjzWHdeYZ3dEDgSHuDBQcLMY4b1aWvbZKDy7p0oeatL64adgibI7r3Kp/ozxdUbczHY28CVL1GVLAUo2KE0mABCJEID3JgqdmuiK0G7chARIgAe0JUMDSniktkgAJRIjAd2VF+OWrsyK0G7cxKoFEuxuT7EmYun0dsgs3GjWMsPrd6HBjRd7teCBxVKv75Lo7Inl3T9TX2cLqi1mMU8Ayy0kyDhIwF4Fls11IclnMFRSjIQESiBkCFLBi5qgZKAmYj8DyHWtwx0cPmi8wRhQ2Av3dXTHtx4MYv+kVxFeXh20foxre0+8szO49E6WWlq9aT09IQO+ybFQdYglKe2dMAas9Qvw6CZBANAjcdU4ChuXwg4hosOeeJEACoROggBU6Q1ogARKIEoG/ffoU/vXFS1HandsamYA7zomJ8amY+vV65H673sihaO57XUov3DlyMT60Z7Ro22mzYXhjNsr3eTTf20wGKWCZ6TQZCwmYh8Alpzhw3ijeMGueE2UkJBBbBChgxdZ5M1oSMBWB3797Jz7c+6mpYmIwkSeQ6+6CaYcPI3/jy3BVlkXeAT3uaE/AmrxbsCjplBa9k0vYx7izUL4zVY/e68InCli6OAY6QQIk0IzA2OPicHMBs2j5YJAACRiTAAUsY54bvSYBEvASGP/SxThQ/SNZkIAmBJxx8RifkIaCHRvQz9sviwMoyc3HnNw5KLa6W8Qx2JMK+85u3ubuImlx+BOggMXngQRIQI8Euqda8ORlbOSux7OhTyRAAu0ToIDVPiPOIAES0CGBkqpSTHj5Eh16RpfMQCDH7RWyKioxeeNyeMoPmCGkoGOoT8zE3Xl3Y42jR4s2clwedN3fEzWVLEmhgBX0Y8aFJEACESIg7dtfvc4Fu42N3COEnNuQAAloSIACloYwaYoESCByBN7fsxGz1i6M3IbcKSYJxNscOM3lLTHcuQWDtr0dkwyUoK1xWD/qOtyWmo9Gy9FvepLtdgyoykFFqTN2GTWLnBlYfBRIgAT0SuDB3zjRN4OZs3o9H/pFAiTQOgEKWHw6SIAEDEngyc9fxIObnzak73TamASyXJ1QUF2HMzetRGJZsTGDCNHrsuyxuLbffBTaOh5lyWG1YqQ9CxW7k0PcxRzLKWCZ4xwZBQmYkcCc/HhMHhxnxtAYEwmQgMkJUMAy+QEzPBIwK4Eb378Pb3z/vlnDY1w6JmD3ZiONdaejYNcXOHHralgadexsGFxr8KThwdGLsSKhT4vWh7u7omFnehh2NoyTxAsAACAASURBVJZJCljGOi96SwKxRODMIXGYNYGN3GPpzBkrCZiFAAUss5wk4yCBGCNw9qqrUXhod4xFzXD1RiDDmYKpdRYUbF6FlANFenMvfP5YrNg8cjZu6DwNdd4/Nx/9PUnwFGWhvs4WPh90bpkCls4PiO6RQAwT6Jdpxf3TWfIdw48AQycBwxKggGXYo6PjJBC7BKrqqjFm2YVo9P7HQQJ6IGDzijhjPJko2PMNhm95FbaGej24FXYfyrNG4PqBN2O77eiywfSEBOSU5qC63BF2P/S4AQUsPZ4KfSIBEhACCd47N1bOa/l2WRIiARIgAT0ToICl59OhbyRAAi0S2FKyHTPevJF0SECXBNLiE3FmowPTPnsdaft26NJHLZ1qdCbhiTGL8Zyz31FmPXFxOLGhF8r3ebTc0hC2KGAZ4pjoJAnELIGnr3ShayJvIozZB4CBk4BBCVDAMujB0W0SiGUCy3eswR0fPRjLCBi7AQhYvVlZI71ZWdP27cToTcthq68zgNfBu/jl0CswL+M8VFualg1KgeHohCxUFqUGb9yAKylgGfDQ6DIJxBCBu85JwLCc2C3zjqGjZqgkYCoCFLBMdZwMhgRig8DfPn0K//ripdgIllGagkCKowOmWFw4a9tbSN+73RQxtRREVcYg3DLkdmyO63zUl4d6OsOyMwONjbFxdTsFLNM+5gyMBExBYOY4B84a5q0l5CABEiABAxGggGWgw6KrJEACPxGYu+5PWFv0MXGQgCEJDPN0w7QDe3CyNyvLXltlyBjacrrR4cbSMYuwxDPkqGk5Lg/Sinuhrsb817dTwDLdo82ASMBUBCYPjsOcfN5EaKpDZTAkEAMEKGDFwCEzRBIwGwHeQGi2E43NeBLtbkyydcDZX7yL7kVbTQehcPB0XJM1A4ctTcWqzo54HFfZCxWl5r4BiwKW6R5pBkQCpiIwIMuKP19o7u/DpjowBkMCJKAQoIDFB4EESMBQBOq9t7uNev48NDQ2GMpvOksCbREYIjcYlu7HqZteQXx1uWlg1aT1xcKhd+JDe0aTmBxWK0ZZvc3dizuaJtbmgVDAMu3RMjASMAWBZLcFz89ymSIWBkECJBA7BChgxc5ZM1ISMAWB3eU/YOqKmaaIhUGQQHMC7jgnJtqTcfZX7yG7cKMpADXGxWPFSQvwQOKoo+IZ0yETld+lmSJOClimPEYGRQKmJrDiWhecDt5EaOpDZnAkYDICFLBMdqAMhwTMTuD9PRsxa+1Cs4fJ+EgA/T3pmFZWhnGbXoarsszwRPb0Owuze89EqSWhSSz9PUlw7+qBhnpzNXdnBpbhH1kGQAKmJ/C36U4cl2mu772mPzQGSAIxToACVow/AAyfBIxG4JntK/DnjU8azW36SwJBE3B6M5jGOzrh7G8+Qu6364O2o4eFdSm9cM+IhVjj6NHEnSynC91LslFTaZ4bsShg6eGJow8kQAJtEZg/2fvzZYD5L9XgU0ACJGAeAhSwzHOWjIQEYoLAXf99BC9880ZMxMogSaA5gVx3F0yrqML4jS/DU37AmICscXhv5Hzc0XlSE/+T7XYMqPU2dy9xGzOuZl5TwDLFMTIIEjA1gXNH2nHpWIepY2RwJEAC5iJAActc58loSMD0BC57+1Z8sm+b6eNkgCTQFoF4mwOnJXTGtMJNGPTl/xoSVkluPubkzkGx9WfBKs5iQZ43O6tid7IhY/J3mgKW4Y+QAZCA6QmclGvD7Wc1Les2fdAMkARIwNAEKGAZ+vjoPAnEHoEpyy/H3or9sRc4IyaBVgjkuNNQUFWD/E0rkVhWbChO9YmZeGjkQqxI6NPE71GerqjbmY7GRkOF08RZCljGPTt6TgKxQuCYrlb8fYYzVsJlnCRAAiYgQAHLBIfIEEggVgjUNdRj9PPnob6xIVZCZpwkoJqA3VuaN9bVBQXfb8PQbW+pXhf1iRYrNo+cjRs6T0Od98++kevuiOTdPVFfZ4u6i8E4QAErGGpcQwIkEEkCiS7ghdnmKNuOJDfuRQIkED0CFLCix547kwAJBEhgd/kPmLpiZoCrOJ0EYo9AlqsTCmqBSZtXIuVAkSEAlGeNwJyBt6HQ1vGIv+kJCehdlo2qQ/GGiMHfSQpYhjsyOkwCMUlg5TwXEuyWmIydQZMACRiPAAUs450ZPSaBmCWw4YetuHzNbTEbPwMngUAJ2LwZTWPc6Sgo+gojt74Gi85L8ho8aViStwDPOfsdCdVps2F4YzbK93kCDT+q8ylgRRU/NycBElBJ4InfudCjEwUslbg4jQRIIMoEKGBF+QC4PQmQgHoCy3eswR0fPah+AWeSAAkcIZDhTMHUhjhM3rIaaft26JrMl0OvwLyM81Bt+al8UAoLx7izUL4zVdd++ztHAcswR0VHSSCmCdx1TgKG5RizVDumD47Bk0CMEqCAFaMHz7BJwIgEHv1sKR7b+h8juk6fSUA3BKzerKyR3qysacU7MHrzq7B5e8vpcVRlDMK8ExZgu+3nGwkHe1Jh39nN29z9515ZevRdfKKApdeToV8kQAL+BGbnx2PK4DhCIQESIAFDEKCAZYhjopMkQAJC4Pb1D2Dld+8QBgmQgEYE0uITcabFiTO3von0vds1sqqdmUZnEpbm3YklniFHjOa4POi6vydqKu3abRQGSxSwwgCVJkmABDQncN4oOy45xaG5XRokARIggXAQoIAVDqq0SQIkEBYCl719Kz7Zty0stmmUBGKdwDBPBqbtL8LYTcthq6/TFY7CwdNxTdYMHLb8lCWQbLdjQFUOKkr1e/07BSxdPUJ0hgRIoBUCpx4Xh5sKjHdRBg+UBEggNglQwIrNc2fUJGBIAlOWX469FfsN6TudJgGjEEhxdMAUWwdM/XwNuhdt1Y3bNWl9cdOwRdgc11nxyWH1lkLas1Cx++cSQ90463WEApaeToO+kAAJtEagX6YV90/X74cBPDkSIAES8CdAAYvPAwmQgCEI1Hn79Ix+/jzUNzYYwl86SQJmIDDEnYGCg8UY583KstdWRT2kRocbK/JuxwOJo474MtzdFQ0706PuW3MHKGDp7kjoEAmQQAsEuiRa8MyVLrIhARIgAUMQoIBliGOikyRAAodqy3HqC9MJggRIIAoEEu1uTLInYer2dcgu3BgFD5puuaffWZjdeyZKLQnKF/p7kuApykJ9nX5u0qKAFfXHhA6QAAmoIBDnvRNj9fVuFTM5hQRIgASiT4ACVvTPgB6QAAmoIPBdWRF++eosFTM5hQRIIJwE+nsznqb9eBDjN72C+OrycG7Vpu26lF64c+RifGjPUOalJyQgpzQH1eX6aEZMAStqjwY3JgESCJDAynluJOj7XowAI+J0EiABsxKggGXWk2VcJGAyAltKtmPGmzeaLCqGQwLGJeCOc2JifCqmfr0eud+uj04g9gSsybsFi5JOUfb3xMXhxIZeKN/niY4/frtSwIr6EdABEiABlQSemulCepJF5WxOIwESIIHoEaCAFT323JkESCAAAu8UfYR56xYHsIJTSYAEIkUg190F0w4fRv7Gl+GqLIvUtkf2KcnNx5zcOSi2uuGthsHohCxUFqVG3A//DSlgRRU/NycBEgiAwAO/ceLYDPnuyUECJEAC+iZAAUvf50PvSIAE/p/Asq9fx6INj5IHCZCAjgk44+IxPiENBTs2oJ+3X1YkR31iJu7OuxtrHD2UbYd6OsOyMwONjdF5U0YBK5Knz71IgARCIbDglwkY2Uc/PQRDiYVrSYAEzE2AApa5z5fRkYBpCDz5+Yt4cPPTpomHgZCA2QnkuL1CVkUlJm9cDk/5gciEa43D+lHX4bbUfDRaLMhxeZBW3At1NXGR2d9vFwpYEUfODUmABIIkcO2keOQPjPz3ySDd5TISIIEYJkABK4YPn6GTgJEI3LtxCZ7dvtJILtNXEiABL4F4mwOnubwlhju3YNC2tyPCpCx7LK7tNx+Fto7o7IjHcZW9UFHqjMjevk0oYEUUNzcjARIIgcAlpzhw3ih2cQ8BIZeSAAlEiAAFrAiB5jYkQAKhEbjx/fvwxvfvh2aEq0mABKJKIMvVCQXVdThz00oklhWH1ZcGTxoeHL0YKxL6wGG1YpTV29y9uGNY9/Q3TgErYqi5EQmQQIgEzhpmx8xx+rjBNcRQuJwESMDkBChgmfyAGR4JmIXAZW/fik/2bTNLOIyDBGKagN1b6jfWnY6CXV/gxK2rYWkMEw6LFZtHzsYNnaehzvvnMR0yUfldWpg2a2qWAlZEMHMTEiABDQic1i8ON06N18ASTZAACZBAeAlQwAovX1onARLQiMDZq65G4aHdGlmjGRIgAb0QyHCmYGqdBQWbVyHlQFFY3CrPGoHrB96M7bZk9Pckwb2rBxrqw9vcnQJWWI6SRkmABMJAYFiODXedkxAGyzRJAiRAAtoSoIClLU9aIwESCBOB8S9djAPVP4bJOs2SAAlEm4BNMqQ8mSjY8w2Gb3kVtoZ6TV1qdCbhiTGL8ZyzH7KcLmQd7IXq8vCVzFDA0vT4aIwESCCMBPplWnH/9Mj2CQxjODRNAiRgYgIUsEx8uAyNBMxE4JQXLkJ5bYWZQmIsJEACrRBIi0/EmY0OTPvsdaTt26Eppy+HXoF5GefBbo/HCXXZqChxa2rfZ4wCVliw0igJkEAYCPTqbMU/LqWAFQa0NEkCJKAxAQpYGgOlORIggfAQGPWfc1HbUBce47RKAiSgSwJWb1bWSG9W1rR9OzF603LY6rX5HlCVMQi3DLkd2+xpGBXfHZVFqZrHTwFLc6Q0SAIkECYCXRIteOZKV5is0ywJkAAJaEeAApZ2LGmJBEggTASq62sw+vnzw2SdZkmABIxAIMXRAVNsHTD18zXoXrQ1ZJcbHW4sHbMISzxDMNTTGSjM9Nq0hGzXZ4AClmYoaYgESCDMBDp421+9dE14slHD7DrNkwAJxBgBClgxduAMlwSMSKCkqhQTXr7EiK7TZxIggTAQGOLOQMHBYozzZmXZa6tC2qFw8HRckzUDmZ4UpOztgbqauJDsUcDSBB+NkAAJRJCASPdv3kgBK4LIuRUJkECQBChgBQmOy0iABCJH4LuyIvzy1VmR25A7kQAJGIJAot2NSfYkTN2+DtmFG4P2uSatLxYOvRPfuHuh7+EcVB0K/Tp5ZmAFfRxcSAIkEAUCr13nht0WhY25JQmQAAkEQIACVgCwOJUESCA6BL4s3YELV8+LzubclQRIwBAE+ru7YtqPBzF+0yuIry4P3Gd7Atbk3YL7U0/DMFtPlO/pGLgNvxUUsELCx8UkQAIRJvDCbDcS2QYrwtS5HQmQQKAEKGAFSozzSYAEIk5gS8l2zHjzxojvyw1JgASMR8Ad58TE+FRM/Xo9cr9dH3AAJbn5uLLvtTjOk4OanWkBr/ctoIAVNDouJAESiAKBp2a6kJ6kXR/AKITALUmABGKAAAWsGDhkhkgCRifw/p6NmLV2odHDoP8kQAIRJpDr7oJphw8jf+PLcFWWqd69LqUX7hmxEKUpQ+DY1Q0N9VbVaylgBYyKC0iABHRA4NGLncjpEvj3Oh24ThdIgARiiAAFrBg6bIZKAkYl8PrOdbjpg78Y1X36TQIkEGUCzrh4jE9IQ8GODejn7ZelaljjsH7UdXii21nIPODNxqq0q1pGASsgTJxMAiSgEwL3X+REv24UsHRyHHSDBEigFQIUsPhokAAJ6J7Aiu/ewR/WP6B7P+kgCZCA/gnkuNMwrbISkz5ZDk/5gXYdLssZi5sG3YaM+v4oL1HfIIYlhO2i5QQSIAEdEbj3ggQM6sEu7jo6ErpCAiTQAgEKWHwsSIAEdE9g+Y41uOOjB3XvJx0kARIwDoF4mwOnubwlhju3YNC2t9t0vD6xGx4etQBlHc9A+e4kVUFSwFKFiZNIgAR0QuBP5ybgxGwKWDo5DrpBAiTQCgEKWHw0SIAEdE9g2devY9GGR3XvJx0kARIwJoEsVycUVNfhzE0rkVhW3HIQFis2j5yNl7Ov8DZ3z0RjY9uxUsAy5rNAr0kgVgks/FUCRvSmgBWr58+4ScAoBChgGeWk6CcJxDCBZ7avwJ83PhnDBBg6CZBAJAjYvX2vxrrTUbDrC5y4dTUsLYhU5VkjcP/we1BdMhB1ta2/2aOAFYkT4x4kQAJaEbjj7ATkHUMBSyuetEMCJBAeAhSwwsOVVkmABDQkQAFLQ5g0RQIkoIpAhjMFU+ssKNi8CikHipqsafCk4YUxf8IXjb9A1eGWm7tTwFKFmZNIgAR0QuDWXyTg5L4UsHRyHHSDBEigFQIUsPhokAAJ6J4ABSzdHxEdJAHTErB5SwfHeDJRsOcbDN/yKmwN9Udi/WbolXih2834cX/iUfFTwDLtI8HASMCUBG6aGo9T+8WZMjYGRQIkYB4CFLDMc5aMhARMS+DJz1/Eg5ufNm18DIwESMAYBNLiE3FmowPTPnsdaft2KE5XZQzC08OWYEdJbpMgKGAZ40zpJQmQwE8ErpsSjzOOp4DF54EESEDfBChg6ft86B0JkICXwKOfLcVjW/9DFiRAAiSgCwJWb1bWSG9W1rR9OzF603JYHR6sPemveLP6bDQ2WBQfKWDp4qjoBAmQgEoCcyfGY+IgClgqcXEaCZBAlAhQwIoSeG5LAiSgngAFLPWsOJMESCCyBFIcHTDF4sJZ296CpesYLElehPI6FwWsyB4DdyMBEgiRwOz8eEwZTAErRIxcTgIkEGYCFLDCDJjmSYAEQifwt0+fwr++eCl0Q7RAAiRAAmEkMMzTDfnemwl3x12KpZu7h3EnmiYBEiABbQlcPd6BqSe0fCmFtjvRGgmQAAkET4ACVvDsuJIESCBCBO7duATPbl8Zod24DQmQAAmERuD6bqmI33g6/lyWH5ohriYBEiCBCBFgBlaEQHMbEiCBkAhQwAoJHxeTAAlEggAzsCJBmXuQAAloQWBh9wScWrkU1Z9Nxv7CnrglbS6KGpK1ME0bJEACJBA2AuyBFTa0NEwCJKAhAQpYGsKkKRIggfAQYA+s8HClVRIgAe0IxFkseLJHLXIO/5QtWl+ej7L79wKJyXhx2HwsrR+h3Wa0RAIkQAIaE5g3KR4TBrIHlsZYaY4ESEBjAhSwNAZKcyRAAtoToIClPVNaJAES0I5AR5sVz3Xbg8TyD382ah+Cg3c0Hvn/H4ZOwa2JV6C0wandxrREAiRAAhoRuH5KPE4/ngKWRjhphgRIIEwEKGCFCSzNkgAJaEfgyc9fxIObn9bOIC2RAAmQgEYEcl3xeDh1KxIqtza1aInHwfsGAFV1R/6+MS0Djw+6CW/WHafR7jRDAiRAAtoQuGlqPE7tRwFLG5q0QgIkEC4CFLDCRZZ2SYAENCPwzPYV+PPGJzWzR0MkQAIkoAWB0R1d+JNnDaw13lLBFkblB/moeqfZ16xWfD3qQtzuuAh1sGnhBm2QAAmQQMgEbp0Wj5OPpYAVMkgaIAESCCsBClhhxUvjJEACWhCggKUFRdogARLQksD0NA8usyyHpb6sVbP1ZRNR9uCeFr9e2/t4LMq5AVtr07V0i7ZIgARIICgCfzgrAaNzKaoHBY+LSIAEIkaAAlbEUHMjEiCBYAlQwAqWHNeRAAmEg8B1GS4U1Cz1mm5o27xtKA4u+LmEsPlkS4IT7598Nf5aOyEcbtImCZAACagmsOCXCRjZhwKWamCcSAIkEBUCFLCigp2bkgAJBEJg2devY9GGRwNZwrkkQAIkoDkBi9fioz3j0P/wMnW2bUk4uLAX8HMv9xbXVQzIwy1pc1HUkKzOLmeRAAmQgMYE7jonAcNyKGBpjJXmSIAENCZAAUtjoDRHAiSgPYHlO9bgjo8e1N4wLZIACZCASgIJ3t5V/8kqQafDa1Wu+GlaxerTUf3J/vbXJCbjpeHz8WzdiPbncgYJkAAJaEzg7vMTMKQnBSyNsdIcCZCAxgQoYGkMlOZIgAS0J7CqcC1u+/B+7Q3TIgmQAAmoIJAWZ8MzGd/CXbFJxeymU2qLJ+PwE0Wq1/0wdApuTbwCpQ1O1Ws4kQRIgARCJfDXi5zo380aqhmuJwESIIGwEqCAFVa8NE4CJKAFgXeKPsK8dYu1MEUbJEACJBAQgUGeBNyftAH2qq8DWueb3GgdidKFVQGtbUzLwOODbsKbdccFtI6TSYAESCBYAo9d4kR2GgWsYPlxHQmQQGQIUMCKDGfuQgIkEAKB9/dsxKy1C0OwwKUkQAIkEDiB8clu3Bb/Gix1BwJf7Fuhsg/WURt4Sxa/HnUhbndchDqwrCf4A+BKEiABNQSemulCepJ0+uMgARIgAf0SoICl37OhZyRAAv9PYEvJdsx480byIAESIIGIEbiyqwcXNLwAS0NlyHsefuVU1G49GJSd2t7HY1HODdhamx7Uei4iARIgATUEls12IclFAUsNK84hARKIHgEKWNFjz51JgARUEviurAi/fHWWytmcRgIkQAKhEVjYPQGnVi4NzYjf6trvpuDw/+wK2p4lwYn3T74af62dELQNLiQBEiCBtgismu9GfBwZkQAJkIC+CVDA0vf50DsSIAEvgZKqUkx4+RKyIAESIIGwEoizWPBkj1rkHF6p6T4NjWPx46LSkG1WDMjDLWlzUdSQHLItGiABEiABHwHJu3rzRjeBkAAJkIDuCVDA0v0R0UESIIFDteU49YXpBEECJEACYSPQ0WbFc932ILH8Q+33sGfi4B1p2thNTMaLw+Zjaf0IbezRCgmQQMwTcMcDr8ylgBXzDwIBkIABCFDAMsAh0UUSiHUC1fU1GP38+bGOgfGTAAmEiUCuKx4Pp25FQuXWMO0AHFp6Muq+LdPM/g9Dp+DWxCtQ2uDUzCYNkQAJxCaBTh0sWPp7V2wGz6hJgAQMRYAClqGOi86SQOwSGPWfc1HbUBe7ABg5CZBAWAiM7ujCnzxrYK3ZGxb7PqM12yejfFmRpns0pmXg8UE34c264zS1S2MkQAKxRaB7qrd8+jIKWLF16oyWBIxJgAKWMc+NXpNAzBEY/9LFOFD9Y8zFzYBJgATCR2B6mgeXWZbDUq9dZlRr3jZUn4Ef79unfTBWK74edSFud1yEOti0t0+LJEACpidwTFcr/j6D2ZymP2gGSAImIEABywSHyBBIIBYIFKyYiaLyH2IhVMZIAiQQAQLXZbhQUCM3DTZEYDfvFo5cHPxD+DIcansfj0U5N2BrbXpk4uEuJEACpiFwQi8bFp+XYJp4GAgJkIB5CVDAMu/ZMjISMBWB37zhfWN24CtTxcRgSIAEIk9Abtt6tGcc+h9eFuHNLfjxsZFo2F8Ztn0tCU68P+Zq/LVuQtj2oGESIAHzETitXxxunOrt5M5BAiRAAjonQAFL5wdE90iABH4i8Pt378SHez8lDhIgARIImkCCt9zuP1kl6HR4bdA2QllY/dlkVCzXtg9WS/5UDMjDLWlzUdSQHIq7XEsCJBAjBM4aZsfMcY4YiZZhkgAJGJkABSwjnx59J4EYInD7+gew8rt3YihihkoCJKAlgTR7HJ5J/xbuio1amg3IVn15PsruD2+z+CMOJSbjxWHzsbR+REA+cjIJkEDsEbj4FAfOH2WPvcAZMQmQgOEI6FbA+uabb3D55Zdj27ZtrULt378/jj/+eJx77rkYMmQIrN5PVpuPhoYGfPLJJ3j55Zfx7rvvQuzKkPknnXQSpk2bht69e8NikaKCn0dVVRVuu+02PPXUU/jb3/6GX/ziFy360djYiF27dmH58uV466238OGHHyrzxLdhw4Zh6tSprfrmb3D//v147bXX8MYbb+C///0vSktLkZmZqaz91a9+hVGjRiEhoeXa9I8//hgFBQW48MIL8Yc//KHVeW09nRLv+vXr8dJLL2HDhg0KJ7fbjcGDB2PChAmYMmUKOnXqpOoBl1gkDuEt7IuKilTb8sVy8skn48EHH0RycuufHm/cuBEzZszADz/8gHvuuQfnnXeeKv84yZgE/vbpU/jXFy8Z03l6TQIkEFUCgzwJuD9pA+xVX0fVD9iH4OAdjRH14YehU3Br4hUobWCD5oiC52YkYCACcyfGY+KgOAN5TFdJgARilYChBSz/Q7vxxhtx2WWXIS7u52++Bw8exN13341//vOfrZ6viDSzZ8/GxRdfjPj4n2u/1QhYYv+hhx5S7JeXlyuCU3Z2tiKGiWjjE8tEYBP/UlNTj/KjuroazzzzjCLAiGgl/vTr108RoQ4cOIDPPvtMWTNw4EDFRl5e3lFiWygClghwIpiJWPfppz+VZ4n4lpKSAmGwdetWJbakpCTMmjULF110UasCWfNYxJYIcB6P5yhbsp+Igv7nJfPVClj19fW477778Nhjjyn+DB06FPfee6/iJ4c5CTz5+Yt4cPPT5gyOUZEACYSNwPhkN26Lfw2WugNh20O1YUs8Dt43AKiqU71Ei4mNaRl4fNBNeLPuOC3M0QYJkIDJCCz4ZQJG9uEtpiY7VoZDAqYkoHsBS6g//PDDyMnJOeoARPD5n//5H/z5z39WviZihmTuyKirq1NEIcmeGjNmjCK+DBo0SBE7RLSRtatXr1ZEEBGb7r//fkVQ8WVitSdg7du3DzfffDNWrFiBcePG4ZprrlGywXxZYJL5tWXLFixatAhr167F9OnTlfku1883EImPjzzyCP74xz8q8YmP+fn5TeYUFxfjH//4hyKS2e12Ze6ZZ57ZRMQKRcD64IMPlH2Fh/goGU1du3ZtwmHlypX461//qghyIvRdf/31TXwU3hUVFQpD4S2xzJw5E5MmTUKHDh2OnJswFVt/+tOflP3kd8kc889+Uytg7d27F1dddZViX8Q2yYB7/PHHlaw6DnMSWL5jDe746EFzBseoSIAEwkLgyq4eXNDwAiwN4WucHqjjlR/ko+qdCJUR+jvnzVL/etSFuN1xEerAN6qBnhvnk4CZCfxtuhPH5hl/VAAAIABJREFUZR5dyWLmmBkbCZCAMQkYWsBqLlRdeumlSpaSw+FQyvquvPJKRViRLKk+ffq0eEIiYv3+979XMnhEfBExREZbApa/OCYZSTfddJOSZdTS2LFjB+bMmaNkFjUvc5Oyxnnz5uGYY45RRLjWfBTBTUr7rrvuOqSnp+Pvf/87jjvu509RgxWwvv32W1x99dXYvn17i2KSfzxfffWVEoeU7S1evBjnn39+E+HJPxaJs2/fvq2+ItatW6cwl9JNEb0kJt9QK2CtWrUKct7CT7K8LrnkEpxzzjmKSOifSWfMlyW9bonA+3s2YtbahYRDAiRAAqoILOyegFMrl6qaG8lJ9WUTUfbgnkhu2WSv2t7HY1GO91bX2p9/9kbNGW5MAiSgCwJPzXQhPalpOxVdOEYnSIAESKAZAcMLWBKPZDhJ/6PTTjtNEUSkjEyEFukJJaV3bfVSKikpUYQuGZIR1KNHD+XPbQlYX375JX73u98p85qLSS09Yc8++6ySIST9sCTjSAQ2yaySzCfpEeWfOdbaE+ovmkmWlL9QE4yA5SvB+8tf/qKISddee+1R5XzNfZGeViIaieAmomBWVpYyxT8WEQHHjx/f5gtNSg0XLFiAJ554Qol94sSJR+arEbBElBTRULK5nn76acUPYblnzx48+uijyM3N5QvdhAS2lGzHjDdvNGFkDIkESEBLAnHeMv4ne9Qi5/BKLc1qZ8s2FAcXRLaEsLnzlgQn3h9zNf5aN0G7uGiJBEjAsASWX+uGi5cQGvb86DgJxBIBUwlYUrIm2T8dO3Y8koElpWoPPPCAUt4XyGhLwBKRRJqlh9I03Se6SYN0tb2bpKG9CGdOp7NJWWUwApavBE/KAkVIkmbt7Y3Dhw8rGW7Lli1r0tg+mFikyfvzzz+PCy64QCnx9A01ApZPQJQMLmGXmJioCFd33HEHbr31VoVR86b87cXGr+ufwO7yHzB1xUz9O0oPSYAEokago82K57rtQWL5Txeq6HLYknBwYS8gsr3cW0RRMSAPt6TNRVFD6xem6JIhnSIBEtCMgPfbJl6/3q2ZPRoiARIggXASMLyA5Z+ZJD2R5s+fD5vNpvTA8vWXkubqkqEl/aWkybpkQLU3WhOw5O9FKJGeVNLf6te//nV7plr8umQqyXrpnSW/1AguZWVlSqaUZB5J7y+f8BOMgCU3DQoTKb+TDLWWGsy35LhPvPOxlp5f0kdMfgUSS2vQ2hOwpJzSJ1ZJI3hfJtzmzZuVHl6SfSX9urp06RLUuXCRfglU19dg9PPn69dBekYCJBBVArmueDycuhUJlVuj6oeazStWn47qT/armRr+OYnJeHHYfCz9P/buBL6pKu0f+C9J06Rp6SJQKFi2MqJIERQQBEFQkHXEV3FDZUQUGRQXFAQBtVgtOqLggAh/FR2XqQioiIIbCAiILKIUZRXRUvZu6Zrk5p9zmWKBLkmz3eV35zOf933He895nu+JvuPjOc9xdQ3+XJyBAhRQnIA4OiiOEPKhAAUooAYB1RawRJN0sYvozTfflItJ4tigKMSIXlYVjzhqJnZfiSbo4iY98Yhb/sQ7V111FS6//HK5V1NVBa3qCliVi0hi7n79+vm8zpWLYOII37Bhw7wao7qY6lLAEj2rRKN1UcSaPn26vKvLm2fJkiXykcOK3WfiG1FIeuedd87YleXNWFW9U1sBq+K44tnHBSuOFX7wwQfnHEusayz8TnkCVy25E0WOYuUFxogoQIGwCvSItWFGzCoYy8PQHL0OmTuODIb9jew6fBm8T452HoJpcWOQJ3n33weCFwlHpgAFQilwSTMTZt5uDeWUnIsCFKBAnQUUX8ASx+Zqe0RRSvRUuuGGG+TdV5UfsWNHNHQXPai+/vprbNx45rECcWPemDFj5BsIKzf/rq5YlJubK/fMEv2gRGP1ygWz2uKs+OO13XBY3TiVvxM7sURTdfHUpYB1diFK3M7ozVPxnbjtURQMReGrtgJWRXxVjV8xTkLCqeMLtRWw1q5dK9+EeP3118vHOCvHXdHY/aabbkJ6evo5NyV6kx/fUbbAbSvHY0/e78oOktFRgAIhFRiRGIPRhmUwuApCOq8/k7mN3ZCXXurPEEH51p3YBK93eAJfOf+6KCYoE3FQClBAMQJ9UyPw+BCLYuJhIBSgAAVqElB1AUscf7vyyivlYoboh+TNMTxRBBK37omb8ETBQzR7F484fiYao9tsp7bQVldkqtwHyp8dWLUVfapatEDuwPK3gOXLDqxAFbBqav4uvA4ePCjvKsvOzva6rxf/8qAugfHrZmBN9g/qCprRUoACQROY2MSGoeXipkEpaHMEZWBzQ+SmnR+Uof0e1NMaYO8Vt+OpyDvhxJn/UNDvsTkABSigOIHbu5txV6/a26soLnAGRAEK6FJA8QUssSrz5s2D2CkV6EccQxSFLHGE7vfff5ePwFXcoFddsai8vBzPPvusfEyNPbAmoHIPrMcff1w+XujNI5rH33fffWjYsOEZt0TWtAOronn73r17a53ioYcekntynb0jr9YP+YKiBV7c9ib+u1uhN4spWo7BUUBbAuKy9/ktItDOvli1iRVm9oJzv3J3jTlapyIjZRKyHEmqNWbgFKBA7QKPDLBgUMeI2l/kGxSgAAUUIKDJApbohyRuI1y6dKnc/+qyyy6rkfo///kPRPGl8rG8mo75+bp7SRRrRNFL9Ny6+eab5Vvz6nJzn1JvIfziiy9w1113wZcbFetSwBKN68UatWvXDuedd16VayrWLSsrCxdccAHmzp2LZs2aKeBPM4YQKIH3dn+Kl7YtDNRwHIcCFFChgNWzQ2hRsxNoYF+jwuj/CtlxYAjs7/+p6BwM1iis7zkOs5z9FR0ng6MABeoukHGLFZ1bcbdl3QX5JQUoEEoBTRawXC4Xnn/+ebmB+7Rp0+Sb6mo6XlhRkPK2gFWxE0gs1Kuvvoq2bavvFSF6cL333nvy7YiDBg2SC2uxsbGoaEa+devWM3Z+Vbf44lZFkc8LL7yAkSNHyscdK3p21aUHljASNweKJvKjR4/GxIkTz+gBVlUcYrea2GElbnWsXByqnIvYmSb6WtX2+FrAysvLw/jx4yF6YL377rvV9h6reG/FihWytWhSz0c7AquzN+Gxdc9rJyFmQgEK+CSQaI7Ae0n7EV186vi/mh/J3Rv5GXmqSKG4fXdMTRyPbOlUv0o+FKCAdgTeuNeG5g3EvlY+FKAABZQvoMkClmCvaPYtduKI3U/t27evcjXEbi3Rj0oUmcQRQtHMXTw17cASxR9RwBFHCO+880488cQTiImJqXL8PXv2yM3WRd+tykcUxcviJsDHHntM3i0kii3iRsSqHlEEEw3jRZEpKSnpnKJZXQpYYp79+/dj3LhxcmzPPfec3EtMHAms6qnIQ/QME8XB22677XRRsHJ8teUixhZ9xGbPni0fHfS2iXvFeoqeZy+++KJ862R1T8VOLV92hCn/T1VGKAR+PrEbI7+aTAwKUECHAh1irJgdvwXm0tqPkauCx9zU0wcrURWhykHGJWBplwnIdHVVT8yMlAIUqFXgs8dssJhZwKoVii9QgAKKENBsAUsUpsTNhG+99ZZc7BA3B4riVGJiolykEQWqn376CQsXLpQLSaLYIQoz9evXlxemtpsCjx07Ju+qEsfnrrnmGrnfUmpq6ukCkNgx9d1338kxiKN/ZzeJF3OId1577TW5wCZ6fD344IPyLq3KN+sdP34cmZmZmDVrlhzXjBkzMHTo0DN2lNW1gCXG27Bhgzyv2LkkYhw1ahQaNWp0+scpHMRxR7Hzq7o8qspFHCkUBbHKhSYxltjFJXZ+bd++Xc550qRJsn3FDrmqemBV3i3mzY66ih1yOTk5eP311+VG/3y0IXCo6Ciu+/Sf2kiGWVCAAl4LXJsQjSctK2BwnvT6GzW8mP9WD0iHitQQ6ukYj3YegmlxY5AnRakqbgZLAQqcK1DPcwn5R49Ek4YCFKCAagQ0W8ASK5CbmysXXkQRq6ZHFKDELqxWrVqdUbip7abAo0ePygWqxYtPNZEVR+vEGKLgIoo9oigUHR0tF4Xuv//+0zccVo5FFLHEEcann3769PsXX3yxXMQ6efIkduzYIb9+ySWXYPLkyejevfs5xyFruuXv7LzFTq7OnTuf8R///PPPmDp1KsQ44qnoMVXRT6qoqEguRIlCl9hxVrnAdnYun376qVygEkcEqxtL/Oc33nij3M8qOTn5jFiqKmBVvl1QrGV1u+kqBqp8W+HZxy1V82cmA61SwCm50OPDW+Fyq+zGMa4nBShQZ4GxjWMwXFoCg1RS5zGU+mHZjsEoXpat1PCqjcud2ASvd3gCXzmrb6GguqQYMAV0KJDSyIj5d7MYrcOlZ8oUUK2ApgtYYlXETYPiiNwnn3wiHysUPafEI4pNV1xxhbwrSzRXr+gnVbGSte3AqnhPFKDEsTox/qZNm04XnEQR6Oqrr5Z3IbVu3brGHlxiLFFsW758Ob788kts3rxZLmaJHUqiAb3YcSVirK5w5G8BS8wvij7ff/+93Ph+y5YtcgFKFK06deqEvn37yrukGjRo4NUPXex+W79+vZxPxVjiw65du8om4qZHUeirqi9ZVQWsih5lN910E9LT06ssBJ4dWEWTfGE/f/58tGnTxqvY+ZLyBYYsuw+Hi48rP1BGSAEK+C2QnmxFn5JMv8dR6gBSWT/kzzym1PBqjsuzm33vFbfjqcg74QQbQKtzERm13gV6tDHh6Rs827D4UIACFFCJgGILWCrxY5gUoECIBR74djo2Ht4e4lk5HQUoEEqBCIMBC5s7kGJfHsppQz9XZBvkPm0L/bwBnNHROhUZKZOQ5UgK4KgcigIUCIXALd3MuKd3ZCim4hwUoAAFAiLAAlZAGDkIBSgQKoEXt72J/+7W+N/UhgqT81BAgQKxJiM+OD8HcUUbFRhdoEMyIH9BN0jH1X080mCNwvqe4zDL2T/QQByPAhQIosCjgywYcElEEGfg0BSgAAUCK8ACVmA9ORoFKBBkgcV7v0DGlvlBnoXDU4AC4RBoY7NgXv0sWEuywjF9WOYs3ToIJSsPhWXuQE9a3L47piaOR7aUEOihOR4FKBAEgZfviEJqctU3kAdhOg5JAQpQwG8BFrD8JuQAFKBAKAW2HM3CfauerNOUTaX6aOI6D8eMBThkPIFyg7NO4/AjClAg8AI9Ym2YEbMKxvLDgR9cwSO6CgaiYE6OgiP0MbS4BCztMgGZrq4+fsjXKUCBUAt8+KANCdGGUE/L+ShAAQrUWYAFrDrT8UMKUCAcAidK89D/41E+TV3PHYX+ZZehoRR3+rsygwMrLFuQ7Slk8aEABcIrMCIxBqMNy2BwFYQ3kHDMbr4UuWnucMwc1DmPdh6CaXFjkCfxhrOgQnNwCtRRwGoGlj8WXcev+RkFKECB8AiwgBUed85KAQr4IXDVkjtR5Cj2eoRhJT3Q0P1X8ariQ1HE+o/1G+7E8lqSL1Ig8AITm9gwtFzcNCgFfnA1jGiwIHdme6BUeztC3YlNMLdjGtY6UtSwEoyRAroSaJNkxNy7WGDW1aIzWQpoQECRBaw1a9agtLRUA7xMgQIUCIbAR/u+xrES73ZOxZqi0SO2Q7VhrDNn4SfzgWCEyTEpQIEaBMShlfktItDOvlj3TiUbBqB0tUaPTppM2NVrFKZjGJww6X6tCUABpQhcfXEEJl9nUUo4jIMCFKCAVwKKLGBNnz4dhYWFXiXAlyhAAQrUJGCz2dC8efNqX/nBvBs/mPcQkQIUCKGA1WjEomYn0MC+JoSzKncqzfXBqoLa0ToVGSmTkOVIUu5CMDIK6EhgxJWRuPNKzzlCPhSgAAVUJKDIAhZ3YKnoF8RQKRAGgS1Hd2Dr0Z1ezVzbDqyvI3/Erohsr8biSxSggP8CieYIvJe0H9HF2/wfTCsjmDoj9xntHSE8e3kM1iis7zkOs5z9tbJyzIMCqhV4wrP7qo9nFxYfClCAAmoSUGQBS02AjJUCFAi9wBcH1+GJDS97PfHQsq6e2wfrn/N+GTw9sKLYA8trSL5IAT8FOsRYMTt+C8yle/0cSWOfm+KRm94S0F4v9yoXqii1O6Ymjschd4LGFpLpUEA9AvPvjkJKI6N6AmakFKAABTwCLGDxZ0ABCqhO4EBBNoZ9/qDXcUe6I3BdadczGrkXGIrlWwiPG3V465nXcnyRAoETuDYhGk9aVsDgPBm4QTU0UvHKvijbelxDGdWSSlwClnaZgExXV/3kzEwpoBAB0YNwxUQbIkzif+NDAQpQQD0CLGCpZ60YKQUo8D8ByS2h1+I7UOoq88mkqVTfsxPrPBwzFOCQ6QRvH/RJjy9ToO4CYxvHYLi0BAappO6DaPxLx5HBsL+hv+PMRzsPwbS4MciTeBuaxn/iTE9BAq0SjVgwin/OKWhJGAoFKOClAAtYXkLxNQpQQFkC//jS0wz4JJuvK2tVGA0FzhVIT7aiT0kmaWoRcBu7IS9dnzcwuxObYG7HNKx1pPB3QgEKhECgb7sIPP533kAYAmpOQQEKBFhAVQUsl8uFL774Anl5eRg8eDDq1at3Bsfu3bvx3XffeUWUkJCAAQMGwGLx/S/eIo6vv/4a2dnZ6N69Oy644IJz5jx+/DjWrVuH3NxcmDxXSDdr1gxdu3aF1Wo9512Rz8qVKxEbG4t+/frJ7/OhAAVqFnhu82tYsu9LMlGAAgoViDAYsLC5Ayn25QqNUGFhmRsiN+18hQUVwnA8/91nV69RmI5hcIL/PSiE8pxKhwL3XR2JYZfzBkIdLj1TpoDqBVRTwBJFI1EQ2r9/v1wE8reAlZiYiGuvvRYREb7fvrFt2zb8+OOP8uJXVcDKz8+XC1JlZWVISUmR/+fvv/+O8847T57z7KLZ999/j127dqF3795ITk5W/Y+KCVAgFAKL936BjC3zQzEV56AABXwUiDUZ8cH5OYgr2ujjl/p+vTCzF5z79d2Xz9E6FRkpnh22jiR9/xiYPQWCKPCv26zo2IKF4iASc2gKUCBIAqooYBUXF2P16tU4cuSIzFBdAas2o19++QWiWBQVFSXvdBK7sHx9/vzzTzkWh8NRbQFry5Yt+Omnn9CpUyekpqbK761Zs0YuvvXs2ROtWrU6Pe2JEyfkYpcoqIkCFndf+boifF+vAj+f2I2RX03Wa/rMmwKKFWhjs2Be/SxYS7IUG6NSA3McGAL7+38qNbyQxWWwRmF9z3GY5ewfsjk5EQX0JPDxIzbEWNnAXU9rzlwpoBUBRRewxK4rUXQSO56cTicMnuMIbre7TgWsQ4cO4ZtvvpHHufLKK+WdUb4+paWlcrGpsLBQ3rlVUlJS5Q4s8c7Ro0fRp08fNG3aVJ6m4nhj27Ztcfnll5+eWhTDxFHEvn37ykUsPhSggHcCJc5SuZG7Wy/3znvHwrcoEFaBHrE2zIhZBWP54bDGodbJJXdv5GfkqTX8gMdd3L47piaOR7bk+z9wDHgwHJACGhFoUM+AzAdsGsmGaVCAAnoTUHQBq3JPK1Hc+dvf/ibvoBLFo6qOEFa3eOIInygqid1OYowePXrUaZ3FEcY9e/agXbt2cm+rqnpgibk+//xzubhVOcaKXES/LHHsUDzie1FUa9myZZ1jqlMi/IgCGhG48bNx+L3wkEayYRoUULfAiMQYjDYsg8Gl7yNwfq2iuamnDxb/YdYZhnEJWNplAjJdXf2i5ccUoMApgctbm/DsTef25KUPBShAATUIKLqAtW/fPoh/d+zYEQ0bNjxd8PG1gPXzzz9j8+bNiImJkRu3i//p6yPiWLt2LRo1aiQfP6ypibtoNC+OO15zzTVISjrVw+HsHVgVDekLCgrkvljx8fG+hsT3KaB7gcnrZ+LLP9br3oEAFAi3wMQmNgwtFzcNSuEORfXz57/VA9KhItXnEegEjnYegmlxY5AnRQV6aI5HAV0JDO9uxshekbrKmclSgALaEVB0Aets5oodS74UsMRxP7Ejqqio6IyeVL4sodhtJYpS4viiKDaJ3lni/67uFkKxS2znzp019sASBTGxo6t9+/ZygY4PBSjgu8DCX5Zizk/v+v4hv6AABQIiIDqozG8RgXb2xQEZj4MAZTsGo3hZNimqEHAnNsFrl6VhdZnvbSAISgEKnBJ4+gYrerRhA3f+HihAAXUKaL6AVdFQPS4uDgMHDpT7Z/nyiJ1Sq1atgmjeLnpXXXTRRfLnNRWwqruFsEGDBnIBTJIkuagmxhY7wmw2nkP3ZU34LgUqBNbnbMODa9IJQgEKhEHAajRiUbMTaGBfE4bZtTulVNYP+TOPaTdBfzMzmbCr1yhMxzA4wb8J95eT3+tPYMlDNsTZ2MBdfyvPjCmgDQFNF7Aq777q0qULLr74Yp9XreL4YXJy8hm3BNZUwBKTHD9+XN5hJXZviZsFmzVrhiuuuAKRkZEQY4rCWteuXXHhhRfK73z33Xc4duyY3KheHFMUfbrq1avnc7z8gAJ6EsgrK0C/j+5mI3c9LTpzVYRAojkC7yXtR3TxNkXEo6kgItsg92n+g63a1tTROhUZKZOQ5TjVqoEPBShQu0CjOAPeG8u/vtQuxTcoQAGlCmi6gLVr1y6sX78e0dHR8k4nXwtCFTcXWiyWc3pn1VbAqm7B7Xa7vPsqKipK3o3lcDhOH3EURTJxPPK3336T/3hd+3Up9cfGuCgQDIHbVo7HnrzfgzE0x6QABaoQ6BBjxez4LTCX7qVPUAQMyF/QDdLxkqCMrqVBDdYorO85DrOc/bWUFnOhQNAE+rSNwBNDLUEbnwNTgAIUCLaAZgtY4njel19+iZycHLRo0ULePeXLU1paKt9cKI4D9urVC82bNz/j87oWsER/LFFYqxgzKysLmzZtQtu2beUjiuKpOPbYuXNn+cZDPhSgQPUCz21+DUv2fUkiClAgBALXJkTjScsKGJwnQzCbfqco3ToIJSt5w6q3v4Di9t0xNXE8sqUEbz/hexTQpcAD/SIxtJNZl7kzaQpQQBsCmi1gidv9PvvsM5SVleGqq646pwBV2/JVNIx3Op21vSr/8aZNm8q3E9b0nDhxQi6KJSYmnj6OKPprHTx48IwYxdzilsMmTZrINxnyoQAFqhdY9tsqpG2aQyIKUCDIAmMbx2C4tAQGiTuDgkwNV8FAFMzJCfY02ho/LgFLu0xApqurtvJiNhQIoMCrI6NwQWNjAEfkUBSgAAVCK6DZAtb+/fuxZs0auUH6oEGD5GOEvjyHDx/G2rVrUV0BSxz9E7u8zGaz3ONKFJvErqqantWrV8vN4Pv27Sv3uRKP2Ml15MgR9OnTRy6CiaeieCbeqa0o5ktOfJcCWhQ4UJCNYZ8/qMXUmBMFFCOQnmxFn5JMxcSj+UDMlyI3za35NIOR4NHOQzA1dgzy3VHBGJ5jUkC1AmbPnQefTbDB6Om3y4cCFKCAWgU0W8ASR/V27twpF5ZEr6lAP74eIawoSok+V2JHWMXDHViBXhmOpzcByS3Jjdzzywv1ljrzpUDQBSI8f6OzsLkDKfblQZ+LE1QSMFiQO7M9UOrdLnDanSngTmyCuR3TsNaRQhoKUOB/Au2bGfHS7Szs8gdBAQqoW0CzBSxxVE80Ya/cWyqQS+VLAUvs1BLvi9sGRTGtfv36p0OpqQdWXW9ODGSeHIsCahB44Nvp2Hh4uxpCZYwUUI1ArMmID87PQVzRRtXErKVASzYMQOnqw1pKKbS5eHbH7+o1CtMxDE54tp7woYDOBW69woxRV0XqXIHpU4ACahfQZAFL9L0SN/2JglH37t1xwQUX1LhOhYWF+PTTTyEat3vzvhjMlwLWvn375OOIF1100elG7RUBVW4WL3ZnieePP/5AXFycXOyyWq1q/40xfgoEXWD+jkwsyFoU9Hk4AQX0ItDGZsG8+lmwlmTpJWXF5ek8MQiF89nI3d+FcbRORUbKJGQ5kvwdit9TQNUCzwyzotvfWMxV9SIyeApQAJosYImC1PLly71u4B7MAlZFMU30zBowYABiYmLO+dmJ+detWyf3whKP6H3Vo0cP1KtXjz9RClDAC4H1Odvw4Jp0L97kKxSgQG0CPWJtmBGzCsZy7v6pzSqYf9xt7Ia89NJgTqGbsQ3WKKzvOQ6znP11kzMTpcDZAh8/YkOMlf2v+MugAAXULaCqApa6qRk9BSgQLIH8skL0/Wgk3J5/8aEABeouMCIxBqMNy2BwFdR9EH4ZGAFTPHLTW4J/WQsMpxiluH13TE0cj2wpIXCDciQKqEAgpZER8+9m/ysVLBVDpAAFahFgAYs/EQpQQBMC//jSc0Tk5B5N5MIkKBAOgYlNbBhaLm4alMIxPeesQqB4ZV+UbT1Om0AKxCVgaZcJyHR1DeSoHIsCiha4oYsZ/7yG/a8UvUgMjgIU8EqABSyvmPgSBSigdAH2wVL6CjE+pQqIAyXzW0SgnX2xUkPUbVyOI4NhfyNbt/kHM/GjnYdgauwY5Lu5KyWYzhxbGQLTPf2vrmD/K2UsBqOgAAX8EmAByy8+fkwBCihFYMvRLNy36kmlhMM4KKAKAavRiEXNTqCBfY0q4tVbkG7Dlch71q63tEOWrzuxCeZ2TMNaR0rI5uREFAiHwKeP2hAVyf5X4bDnnBSgQGAFWMAKrCdHowAFwiRQ5ipHnyUjUC45whQBp6WAugQSzRF4L2k/oou3qStwPUVrborctEQ9ZRz6XE0m7Oo1CtMxDE7whrbQLwBnDLbA3xobMW8kdxoG25njU4ACoRFgASs0zpyFAhQIgcDob6Zh67GdIZiJU1BA3QIdYqyYHb8F5tK96k5EB9EXZvaCcz+b6gd7qR2tU5GR4uml6EgK9lQcnwIhFbjpcjNGX83+VyFF52QUoEDQBFjAChotB6YABUItwD5YoRbnfGoUuDYhGk9aVsDgPKnG8HUXs+Pa16mFAAAgAElEQVTAENjf/1N3eYcjYYM1Cut7jsMsZ/9wTM85KRAUgWdvsuLy1txdGBRcDkoBCoRcgAWskJNzQgpQIFgCP5/YjZFfTQ7W8ByXAqoXGNs4BsOlJTBIJarPRS8JSO7eyM/I00u6isizuH13TE0cj2wpQRHxMAgK+CPA/lf+6PFbClBAaQIsYCltRRgPBShQZwHJLaHvRyNRUM6mx3VG5IeaFUhPtqJPSaZm89NsYuyDFZ6ljUvA0i4TkOnqGp75OSsFAiBwYZIRc+5i/6sAUHIIClBAIQIsYClkIRgGBSgQGIFH1z2Pb7M3BWYwjkIBDQgY4cbbLVxIsS/XQDb6TCH/rR6QDhXpM/kwZ3208xBMjR2DfDeLAGFeCk5fB4Hbu5txVy/2v6oDHT+hAAUUKsAClkIXhmFRgAJ1E1i89wtkbJlft4/5FQU0JhBrMuKD83MQV7RRY5npK52yHYNRvCxbX0krKFt3YhPM7ZiGtY4UBUXFUChQu8C//xGFi5oYa3+Rb1CAAhRQiQALWCpZKIZJAQp4J3Ck+AQGLxvt3ct8iwIaFmhjs2Be/SxYS7I0nKU+UpPK+iF/5jF9JKvULE0m7Oo1CtMxDE6wIbZSl4lx/SUQ69k0uOQhGwwGA1koQAEKaEaABSzNLCUToQAFKgRuWzkee/J+JwgFdCvQI9aGGTGrYCw/rFsDTSUe2Qa5T9s0lZJak3G0TkVGyiRkOZLUmgLj1olAv9QITBxi0Um2TJMCFNCLAAtYellp5kkBHQm8sv0dvP3rRzrKmKlS4C+BEYkxGG1YBoOrgCyaETAgf0E3SMd5e6QSltRgjcL6nuMwy9lfCeEwBgpUKTDtegt6XRRBHQpQgAKaEmABS1PLyWQoQAEh8POJ3Rj51WRiUEB3AhOb2DC0XNw0KOkud60nXLp1EEpWHtJ6mqrKr7h9d0xNHI9sKUFVcTNY7QsYPacGlz1qg9XM44PaX21mSAF9CbCApa/1ZrYU0IWA2+1G76UjUOQo1kW+TJIC4m9R5reIQDv7YmJoVMBVMBAFc3I0mp2K04pLwNIuE5Dp6qriJBi61gQ6NDfhxeFWraXFfChAAQqABSz+CChAAU0KTF4/E1/+sV6TuTEpClQWsBqNWNTsBBrY1xBGywLmS5Gb5tZyhqrO7WjnIZgaOwb5bk/nbD4UCLPAfVdHYtjl5jBHwekpQAEKBF6ABazAm3JEClBAAQJfHFyHJza8rIBIGAIFgieQaI7Ae0n7EV28LXiTcGRlCBgsyJ3ZHih1KiMeRnGOgDuxCeZ2TMNaRwp1KBBWgYWjbUiuz+ODYV0ETk4BCgRFgAWsoLByUApQINwC9vIi+RghHwpoVaBDjBWz47fAXLpXqykyr7MESjYMQOlq3iyp6B+GyYRdvUbhafcwSAaTokNlcNoUaJJgwH/G8NZSba4us6IABVjA4m+AAhTQrMDob6Zh67Gdms2PielXoH9CDKZZPofBeVK/CDrM3HliEArns5G7Gpbe0ToVGSmTkOVIUkO4jFFDAjd3NePePpEayoipUIACFPhLgAUs/hooQAHNCize+wUytszXbH5MTJ8CYxvHYLi0BAapRJ8AOs7abeyGvPRSHQuoK3WDNQrre47DLGd/dQXOaFUtMOeuKFyYZFR1DgyeAhSgQHUCLGDxt0EBCmhW4HhJLgZ8co9m82Ni+hNIT7aiT0mm/hJnxqcETPHITW8JsJe7qn4RRandMa3ReGRLCaqKm8GqT6BhPQP++wCPD6pv5RgxBSjgrQALWN5K8T0KUECVAv/40nOE4+QeVcbOoClQIRBhMGBhcwdS7MuJonOB4pV9Ubb1uM4VVJh+XAKWdpmATFdXFQbPkNUicGMXM8Zcw+ODalkvxkkBCvguwAKW72b8ggIUUJHAe7s/xUvbFqooYoZKgTMFYk1GfHB+DuKKNpKGAnAcGQz7G9mUUKnA0c5DMDV2DPLdUSrNgGErWWD2iChc3JTHB5W8RoyNAhTwT4AFLP/8+DUFKKBwAR4jVPgCMbwaBdrYLJhXPwvWkixKUUAWcBuuRN6zdmqoWMCd2ARzO6ZhrSNFxVkwdKUJxHtODi5+KFppYTEeClCAAgEVYAEroJwcjAIUUKIAjxEqcVUYU20CPWJtmBGzCsbyw7W9yj+uJwFzU+SmJeopY23majJhV69RmI5hcMKkzRyZVUgFru9kxv39eHwwpOicjAIUCLkAC1ghJ+eEFKBAqAUW/rIUc356N9TTcj4K1FlgRGIMRhuWweAqqPMY/FC7AoWZveDcz9+GFlbY0ToVGSmeXo2OJC2kwxzCKPDSHVFon8zjg2FcAk5NAQqEQIAFrBAgcwoKUCC8AgcLc3DDZw+ENwjOTgEvBSY2sWFoubhpUPLyC76mNwHHgSGwv/+n3tLWbL4GaxTW9xyHWc7+ms2RiQVXQBwf/PBBGwyeCz/4UIACFNCyAAtYWl5d5kYBCpwW4DFC/hiULiD+tmN+iwi0sy9WeqiML8wCkrs38jPywhwFpw+0gD21O6Yljschd0Kgh+Z4GhcY6jk++ACPD2p8lZkeBSggBFjA4u+AAhTQhcA7uz7BrB/f1kWuTFJ9AhGe3VaLm+cisWid+oJnxKEXiGyJ3KfjQz8vZwy+QFwClnaZgExX1+DPxRk0IzDnrihcmMTjg5pZUCZCAQpUK8ACFn8cFKCALgROluZj4Cf3wuV26SJfJqkegURzBN5L2o/o4m3qCZqRhlnAgPwF3SAdLwlzHJw+WAJHOw/B1NgxyHdHBWsKjqsRgeT6Biwc7TlDyIcCFKCADgRYwNLBIjNFClDglMD4dTOwJvsHclBAMQIdYqyYHb8F5tK9iomJgahDoGzHYBQvy1ZHsIyyTgLuxCaY2zENax0pdfqeH+lD4J7ekbilm1kfyTJLClBA9wIsYOn+J0AACuhHYHX2Jjy27nn9JMxMFS1wbUI0nrSsgMF5UtFxMjhlCkhl/ZA/85gyg2NUgRMwmbCr1yhMxzA4YQrcuBxJEwKid6Jo3h4fzebtmlhQJkEBCtQqwAJWrUR8gQIU0IqAU3LKxwhzy3j9vFbWVK15jG0cg+HSEhgkHgFT6xqGPe7INp4+WDw2FPZ1CFEAjtapyEiZhCxHUohm5DRqEOjcyoSMW6xqCJUxUoACFAiIAAtYAWHkIBSggFoEntv8Gpbs+1It4TJODQqkJ1vRpyRTg5kxpdAKGJD7Uieg1BnaaTlb2AQM1iis7zkOs5z9wxYDJ1aWwJShFvRuG6GsoBgNBShAgSAKsIAVRFwOTQEKKE9gy9Es3LfqSeUFxog0LxBh8DTabe5Ain255nNlgqERKNkwAKWrD4dmMs6iGIGi1O6Y1mg8sqUExcTEQEIvYPW0vfr4ERsiTDw+GHp9zkgBCoRLgAWscMlzXgpQICwCbrcbQ5ePxaGio2GZn5PqUyDWZMQH5+cgrmijPgGYdVAEXAUDUTAnJyhjc1CFC8QlYGmXCch0dVV4oAwvWAKDO0bg4QGWYA3PcSlAAQooUoAFLEUuC4OiAAWCKTB/RyYWZC0K5hQcmwKnBdrYLJhXPwvWkiyqUCCwAuZLkZvmDuyYHE1VAkc7D8HU2DHId0epKm4G67/AKyOi0Lap0f+BOAIFKEABFQmwgKWixWKoFKBAYASOFB/H4GX3BWYwjkKBGgR6xcfgWdvXMJbzmBd/KEEQMFiQO7M9+2AFgVZNQ7oTm2BuxzSsdaSoKWzG6odAkwQD/jOGlzj4QchPKUABlQqwgKXShWPYFKCAfwIPfDsdGw9v928Qfk2BGgRGJMZgtGEZDC7eeskfSvAEilZfi/INPBIdPGGVjGwy4ddeo/AMhsEJk0qCZph1FfjnNZG4oYunCRYfClCAAjoTYAFLZwvOdClAgVMCq7M34bF1z5ODAkERmNjEhqHl4qZBKSjjc1AKVAg4jgyG/Y1sglBAFnC0TkVGyiRkOZIoolEBs6c+ufghG6ItbN6u0SVmWhSgQA0CLGDx50EBCuhSwCm55Gbu4jghHwoESkD87cT8FhFoZ18cqCE5DgVqFHAbuyEvvZRKFDgtYLBGYX3PcZjl7E8VDQpcfXEEJl/H5u0aXFqmRAEKeCHAApYXSHyFAhTQpgCbuWtzXcOVldVoxKJmJ9DAviZcIXBePQqY4pGb3hJgL3c9rn6NOReldse0RuORLSXQRkMCM2+PwiXN2LxdQ0vKVChAAR8EWMDyAYuvUoAC2hI4XHRM3oXlcvOYl7ZWNvTZJFvMeLPRPkQXbwv95JxR9wLFK/uibCt3k+r+h1AVQFwClnaZgExXV/JoQIDN2zWwiEyBAhTwS4AFLL/4+DEFKKB2gfHrZmBN9g9qT4Pxh1GgQ4wVr8RtQETZwTBGwan1LMA+WHpefe9yP9p5CKbGjkG+O8q7D/iWIgVGXx2Jmy5n83ZFLg6DogAFQiLAAlZImDkJBSigVIH1Odvw4Jp0pYbHuBQucG1CNJ60rIDBeVLhkTI8LQu4DVci71m7llNkbgEQcCc2wdyOaVjrSAnAaBwi1AJGT5PFDx+0Ic7G5u2htud8FKCAcgRYwFLOWjASClAgDAJutxtDPh3DZu5hsFf7lGMbx2C4tAQGqUTtqTB+tQuYmyI3LVHtWTD+UAiYTPi11yg8g2FwwnOdHR/VCFx1UQSmXs/m7apZMAZKAQoERYAFrKCwclAKUEBNAgt/WYo5P72rppAZa5gF0pOt6FOSGeYoOD0F/hIozOwF5/4CklDAKwFH61RktJqELGeSV+/zpfALvDjcig7NWXQM/0owAgpQIJwCLGCFU59zU4ACihAodBRhwMf3oMxVroh4GIRyBYyeq97+09KFVoXLlRskI9OlgOPAENjf/1OXuTPpugkYrFFY33McZjn7120AfhUygRYNDHj9XlvI5uNEFKAABZQqwAKWUleGcVGAAiEVeG7za1iy78uQzsnJ1CUQazLig/NzEFe0UV2BM1pdCEju3sjPyNNFrkwysAJFqd0xrdF4ZEsJgR2YowVM4PG/W9C3XUTAxuNAFKAABdQqwAKWWleOcVOAAgEV+K3gT9y64hG43FJAx+Vg2hBoY7NgXv0sWEuytJEQs9CeQGRL5D4dr728mFFoBOISsLTLBGS6uoZmPs7itUD9GAPevz8KJtHFnQ8FKEABnQuwgKXzHwDTpwAF/hKYvH4mvvxjPUkocIZAj1gbZsSsgrH8MGUooGABA/IXdIN0nJcKKHiRFB/a0c5DMDV2DPLdUYqPVS8Bjr46EjddbtZLusyTAhSgQI0CLGDxB0IBClDgfwI/n9iNkV9NpgcFTguMSIzBaMMyGFxsjs2fhfIFynYMRvGybOUHyggVLeBObIK5HdOw1pGi6Dj1EFxUJPDBAzbYLNx9pYf1Zo4UoEDtAixg1W7ENyhAAR0J/ONLz61MJ/foKGOmWp3AxCY2DC0XNw3yWCl/JeoQkMr6IX/mMXUEyyiVLWAy4ddeo/AMhsEJ3nwXrsW6uasZ9/bxVLH4UIACFKCALMACFn8IFKAABSoJrM7ehMfWPU8THQuIf849v0UE2tkX61iBqatSILKNpw8WbypT5dopNGhH61RkpHj+wY4jSaERajcs0fJq0Tgb4qO5+0q7q8zMKEABXwVYwPJVjO9TgAKaFnC73bjp84dwoJDHcDS90NUkZzUasajZCTSwr9Fj+sxZ9QIG5L7UCSh1qj4TJqAcAYM1Cut7jsMsZ3/lBKWDSPqlRmDiEIsOMmWKFKAABbwXYAHLeyu+SQEK6ERg8d4vkLFlvk6yZZoVAskWM95stA/RxduIQgHVCpRsGIDS1bxwQLULqODAi1K7Y1qj8ciWEhQcpXZCWzg6Csn1jdpJiJlQgAIUCIAAC1gBQOQQFKCAtgRKXWUY+ulYnCjN01ZizKZagY71ojA7dj0iyg5SiQKqFnAVDETBnBxV58DgFSwQl4ClXSYg09VVwUGqP7RurU145iar+hNhBhSgAAUCLMACVoBBORwFKKANgYW/LMWcn97VRjLMokaBaxOi8aRlBQzOk5SigPoFzJciN82t/jyYgaIFjnYegifixqJQ4hG3YCzUvJFW/K0xm+cHw5ZjUoAC6hZgAUvd68foKUCBIAkUlhfh75+Ogd1RHKQZOKwSBMY2jsFwaQkMUokSwmEMFPBfwGBB7sz27IPlvyRHqEVAatoCr7abgrWOFFoFUKBLignP3czdVwEk5VAUoICGBFjA0tBiMhUKUCCwAvN3ZGJB1qLADsrRFCOQnmxFn5JMxcTDQCgQKIGi1deifMPRQA3HcShQvYDJhF97jcIzGAYnuGMoED8V7r4KhCLHoAAFtCrAApZWV5Z5UYACfgtwF5bfhIocIMJgwMLmDqTYlysyPgZFAX8FHEcGw/4Gb1L115Hfey/gaJ2KjJRJyHIkef8R3zxH4LKWJjx/K3df8adBAQpQoDoBFrD426AABShQg8Ar29/B279+RCONCMSajPjg/BzEFW3USEZMgwLnCriN3ZCXXkoaCoRUwGCNwndXjsNsV/+QzqulyV4ZYUXbptzJpqU1ZS4UoEBgBVjACqwnR6MABTQmcLwkF0OXj0WZq1xjmekvnTY2C+bVz4K1JEt/yTNjfQmY4pGb3hJgL3d9rbtCsi1K7Y5pjcYjW0pQSETqCOOSZibMvJ27r9SxWoySAhQIlwALWOGS57wUoIBqBF7c9ib+u5vHzVSzYFUE2iPWhhkxq2AsP6zmNBg7BbwWKF7ZF2Vbj3v9Pl+kQEAF4hKwtMsEZLq6BnRYLQ/24nArOjTn7istrzFzowAF/BdgAct/Q45AAQpoXIC7sNS9wCMSYzDasAwGV4G6E2H0FPBBoDx7MIreZh8sH8j4ahAEjnYegifixqJQsgRhdO0MeVETI/79jyjtJMRMKEABCgRJgAWsIMFyWApQQFsCMz27sN7nLizVLeqU5FgMKnnXE7ekutgZMAX8EZDcvZGfkefPEPyWAgERcDdtgXntp+DbspSAjKfFQbj7SourypwoQIFgCLCAFQxVjkkBCmhO4ERpHm74bByKHMWay02LCRk8Sc1vEYF29sVaTI85UaB2AXNT5KYl1v4e36BAKARMJvzaaxSewTA4wWNylck7tjDhX7ex91UofoacgwIUUL8AC1jqX0NmQAEKhEhg/o5MLMhaFKLZOE1dBaxGIxY1O4EG9jV1HYLfUUATAoWZveDcz6OzmlhMjSThaJ2KjJRJyHIkaSQj/9OYe5cVbZJY1PNfkiNQgAJ6EGABSw+rzBwpQIGACNjLi+RdWCfL8gMyHgcJvECyxYw3G+1DdPG2wA/OESmgMgHHgSGwv/+nyqJmuFoXMFij8N2V4zDb1V/rqdaaX48LTHj6Ru6+qhWKL1CAAhT4nwALWPwpUIACFPBB4L3dn+KlbQt9+IKvhkqgQ4wVr8RtQETZwVBNyXkooGgByXk18l84qegYGZx+BYpSu2Nao/HIlhJ0iSCOur85OgrJ9Y26zJ9JU4ACFKiLAAtYdVHjNxSggG4FylzluOnzh3Co6KhuDZSY+LUJ0XjSsgIGJ/9mXYnrw5jCJBDZBrlP28I0OaelgBcCcQlY2mUCMl1dvXhZW6/0S43AxCG8nVFbq8psKECBYAuwgBVsYY5PAQpoTuCLg+vwxIaXNZeXWhMa2zgGw6UlMEglak2BcVMgSAIG5C/oBuk4/9wIEjCHDZDAkc5DMCVuLAolfRR0TJ5NV+/+MwoNY7n7KkA/IQ5DAQroRIAFLJ0sNNOkAAUCK3DLikewL59H1QKr6vto6clW9CnJ9P1DfkEBnQiU7RiM4mXZOsmWaapZQGraAq+2m4K1jhQ1p+FV7EM7mfFAv0iv3uVLFKAABSjwlwALWPw1UIACFKiDwPqcbXhwTXodvuQngRCIMBiwsLkDKfblgRiOY1BAswJSWT/kzzym2fyYmMYETCb82msUnsEwOKHNm/nMnrQ+GGdDbJTogsWHAhSgAAV8EWAByxctvksBClCgksCYVU9h89EdNAmxQHxEBP7bNBtxRRtDPDOno4AKBcztkJtmVmHgDFnPAo7WqchoNQlZziTNMdzew4y7enL3leYWlglRgAIhEWABKyTMnIQCFNCiwP78P3DryvGQ3JIW01NkTm1sFsyrnwVrSZYi42NQFFCcgMGC3JntgVKn4kJjQBSoScBgjcJ3V47DbFd/zUCdF23Afzy9r6xm7r7SzKIyEQpQIKQCLGCFlJuTUYACWhN4bvNrWLLvS62lpch8esTaMCNmFYzlhxUZH4OigFIFSjYMQOlq/nmj1PVhXDULFKV2x7RG45EtJaie6vG/W9C3XYTq82ACFKAABcIlwAJWuOQ5LwUooAmB3NJ8XL/8fhQ5ectXMBd0RGIMRhuWweAqCOY0HJsCmhRwFQxEwZwcTebGpHQiEJeApV0mINPVVbUJt0kyYu5dUaqNn4FTgAIUUIIAC1hKWAXGQAEKqFpg4S9LMeend1Wdg5KDn9jEhqHl4qZBHtVU8joxNgULmC/19MFyKzhAhkYB7wSOdB6CKXFjUShZvPtAQW8tGBWFVolGBUXEUChAAQqoT4AFLPWtGSOmAAUUJlDucuCGzx7A4eLjCotM3eGIDiHzW0SgnX2xuhNh9BQItwD7YIV7BTh/AAWkpi3warspWOtICeCowR3q2vYRmDBYfUW34KpwdApQgAK+C7CA5bsZv6AABShwjsDq7E14bN3zlAmQgNVoxKJmJ9DAviZAI3IYCuhboGj1tSjfcFTfCMxeOwImE37tNQrPYBicMCk6L4un5dX799sQZ2PjdkUvFIOjAAVUIcACliqWiUFSgAJqEHjg2+nYeHi7GkJVdIzJFjPebLQP0cXbFB0ng6OAmgQcRwbD/ka2mkJmrBSoVcDROhUZKZOQ5Uiq9d1wvXBvn0jc3NUcruk5LwUoQAFNCbCApanlZDIUoEA4Bfbn/4FbV46H5GavprquQ4cYK16J24CIsoN1HYLfUYACVQi4jd2Ql15KGwpoTsBgjcJ3V47DbFd/xeWWFG/AwtFRiDBx95XiFocBUYACqhRgAUuVy8agKUABpQrM2LIAH+5dqdTwFB3XwPr1MMX8GQzOk4qOk8FRQJUCpnjkprcE2MtdlcvHoGsXsKd2x7TE8TjkTqj95RC98dzNVnRJUfYRxxBRcBoKUIACARFgASsgjByEAhSgwCmBvLJC3Ohp6J5fbieJDwJjG8dguLQEBqnEh6/4KgUo4ItA8cq+KNvKyyZ8MeO7KhOIS8DSLhOQ6eoa9sC7X2BC2o3WsMfBAChAAQpoSYAFLC2tJnOhAAUUIbDst1VI2zRHEbGoIYj0ZCv6lGSqIVTGSAFVC5RnD0bR2+yDpepFZPBeCRzpPART4saiUArPzX+Rnsbtb98XhYaxRq/i5UsUoAAFKOCdAAtY3jnxLQpQgAI+CYz+5klsPZbl0zd6eznC4OkN0tyBFPtyvaXOfCkQFgHJ3Rv5GXlhmZuTUiDUAlLTFni13RSsdaSEemqMvjoSN13Oxu0hh+eEFKCA5gVYwNL8EjNBClAgHAK/F2TLDd0dkjMc0yt+zliTER+cn4O4oo2Kj5UBUkAzAuamyE1L1Ew6TIQCtQqYTPi11yg8g2FwIjS9qFo0MGD+qCiYjGzcXuv68AUKUIACPgqwgOUjGF+nAAUo4K3A/B2ZWJC1yNvXdfNeG5sF8+pnwVrCHWq6WXQmqhiBwsxecO4vUEw8DIQCoRBwtE5FRsokZDmSgj7dq3dZcUFSaIplQU+GE1CAAhRQmAALWApbEIZDAQpoR6Dc5ZB3YR0sPKSdpPzMpEesDTNiVsFYftjPkfg5BShQFwHHgSGwv/9nXT7lNxRQtYDBGoXvrhyH2a7+QctjYIcIjB8Ynr5bQUuKA1OAAhRQkAALWApaDIZCAQpoT2DL0Szct+pJ7SVWh4xGJMZgtGEZDC7u/qgDHz+hQEAEJOfVyH/hZEDG4iAUUKNAUWp3TGs0HtlSQkDDj40C/jPGhhgrjw4GFJaDUYACFKgkwAIWfw4UoAAFgizw1Pf/xvIDq4M8i7KHn9jEhqHl4qZBSdmBMjoKaF0gsg1yn7ZpPUvmR4GaBeISsLTLBGS6ugZMauIQC/qleq4f5EMBClCAAkETYAEraLQcmAIUoMApgbyyAtz8+cM4WZavOxLxz6HnNgM6FH+su9yZMAWUKWBA/oJukI6XKDM8RkWBEAoc7TwEj0aPRbnRv2N/qclGvHyHZwsWHwpQgAIUCKoAC1hB5eXgFKAABU4JrM/ZigfXPKsrDqvRiEXNTqCBfY2u8mayFFC6QNmOwShelq30MBkfBUIiIDVtgVfbTcFaR0qd5oswAm+PiUKjOM//wocCFKAABYIqwAJWUHk5OAUoQIG/BJ7b/BqW7PtSFyTJFjPebLQP0cXbdJEvk6SAmgSksn7In3lMTSEzVgoEV8Bkwq89R+EZwzA44dsNgvf0jsQt3czBjY+jU4ACFKCALMACFn8IFKAABUIkUOIsxa0rPI1ji46EaMbwTNMhxopX4jYgouxgeALgrBSgQM0C5nbITePfcPNnQoGzBRytU5GRMglZjiSvcFISjXh1pBUmIxu3ewXGlyhAAQr4KcAClp+A/JwCFKCALwLbj/2Ke76ZCrfnX1p8rk2IxpOWFTA4ecuZFteXOWlEwGBB7sz2QKlTIwkxDQoETsBgjcJ3V47DbFf/GgcVNasFo6LQoiGPDgZOnyNRgAIUqFmABSz+QihAAQqEWODFbW/iv7uXh3jW4E83tnEMhktLYJDYHDr42pyBAv4JlGwYgNLVh/0bhF9TQMMCRandMa2RZ9e0lFBllrd6jg2O8hwf5EMBClCAAqETYAErdNaciQIUoIAsoMWjhOnJVvQpyeQKU4ACKhFwFQxEwZwclUTLMCkQJoG4BCztMgGZrq5nBJAYa19iJyUAACAASURBVJAbt5tNPDoYppXhtBSggE4FWMDS6cIzbQpQILwCWjlKGGEwYGFzB1Ls2ttRFt5fCGenQJAFzJd6+mBp8yhzkOU4vA4FjnQegilxY1EoWeTsX77DitRk35q965CNKVOAAhQIuAALWAEn5YAUoAAFvBN4Zfs7ePvXj7x7WYFvxZqM+OD8HMQVbVRgdAyJAhSoUUD0wXquLTTajo+LT4GAC0hNW+DVdlMQ164NHh5wqpDFhwIUoAAFQivAAlZovTkbBShAgdMCDpdDbuiedXKv6lTa2CyYVz8L1pIs1cXOgClAgVMCxSv7omzrcXJQgAJeCpiaJsO6YDFsbH3lpRhfowAFKBBYARawAuvJ0ShAAQr4JJBtP4JbVjyCUleZT9+F8+UesTbMiFkFYzkbQIdzHTg3BfwVcBwZDPsb2f4Ow+8poA8Bz5H5+FfegPnCi/WRL7OkAAUooEABFrAUuCgMiQIU0JfAst9WIW3THFUkPSIxBqMNy2BwFagiXgZJAQpUL+A2dkNeeimJKEABLwRsd4xC9Ih7vXiTr1CAAhSgQLAEWMAKlizHpQAFKOCDwOT1M/HlH+t9+CL0r05sYsPQcnHToBT6yTkjBSgQeAFTPHLTW7IPVuBlOaLGBMwdOyFuxr9hMBo1lhnToQAFKKAuARaw1LVejJYCFNCoQEG5HXd8MQGHio4qLkNxSfj8FhFoZ1+suNgYEAUo4J+A/ZM+cGTl+jcIv6aAhgUM0TE4781FMJ5XX8NZMjUKUIAC6hBgAUsd68QoKUABHQjsOLEHI7+a7LkUTDlX21s9/7R5UbMTaGBfo4MVYIoU0J+A48AQ2N//U3+JM2MKeCkQ+9TzsPS4ysu3+RoFKEABCgRTgAWsYOpybApQgAI+CszfkYkFWYt8/Co4rydbzHiz0T5EF28LzgQclQIUCLuA5O6N/Iy8sMfBACigRIGo629BzNhHlBgaY6IABSigSwEWsHS57EyaAhRQqoDkluRdWFkn94Y1xA4xVrwStwERZQfDGgcnpwAFgixgborctMQgT8LhKaA+AVPzlkiY9w4MZrP6gmfEFKAABTQqwAKWRheWaVGAAuoVEH2wblv5KIocxWFJon9CDKZZPofBeTIs83NSClAgtAKFmb3g3M+bRUOrztkULWCxIGHOW4ho0UrRYTI4ClCAAnoTYAFLbyvOfClAAVUIrMnejEfXzQh5P6yxjWMwXFoCg1SiCicGSQEK+C9QvnswihZn+z8QR6CARgTqPTYN1msHayQbpkEBClBAOwIsYGlnLZkJBSigMYFQ98NKT7aiT0mmxhSZDgUoUJuAVNYP+TOP1fYa/zgFdCFgueoaxE55Vhe5MkkKUIACahNgAUttK8Z4KUAB3QiIflhiF9baQ1uCmnOEwYCFzR1IsS8P6jwcnAIUUKhAZBvkPm1TaHAMiwKhEzAmNsZ589+FIaZe6CblTBSgAAUo4LUAC1heU/FFClCAAqEXKCwv8vTDGo/DxceDMnmsyYgPzs9BXNHGoIzPQSlAATUIGJC/oBuk4zw6rIbVYozBETDYohE/8zVEtL4gOBNwVApQgAIU8FuABSy/CTkABShAgeAK/HJyH+75ZirKXOUBnaiNzYJ59bNgLckK6LgcjAIUUJ9A2Y7BKF7GPljqWzlGHBABz07kuGdfRmTnbgEZjoNQgAIUoEBwBFjACo4rR6UABSgQUIFlv61C2qY5ARuzR6wNM2JWwVh+OGBjciAKUEC9AuyDpd61Y+T+C0TfPRa2W0f4PxBHoAAFKECBoAqwgBVUXg5OAQpQIHACT33/byw/sNrvAUckxmC0YRkMrgK/x+IAFKCARgTM7ZCbZtZIMkyDAt4LRPa8GnHTnvP+A75JAQpQgAJhE2ABK2z0nJgCFKCAbwKlrjKM/mYadnqOFNb1mZIci0El73o+l+o6BL+jAAW0KGCwIHdme6DUqcXsmBMFqhQwpfwNCbNfh8FipRAFKEABCqhAgAUsFSwSQ6QABShQIXDE08x95FdP4GjJCZ9QDJ6357eIQDv7Yp++48sUoIB+BEo2DEDpah4r1s+K6ztTY8NExM96HabERvqGYPYUoAAFVCTAApaKFouhUoACFBACu3J/w91fP+F1U3er0YhFzU6ggX0NASlAAQpUK+AqGIiCOTkUooD2BSIt8s4r3jio/aVmhhSggLYEWMDS1noyGwpQQCcCX/2xHpPXvwS35181PckWM95stA/Rxdt0IsM0KUCBOguYL/X0war5ryl1HpsfUkBBArFTn4Wl1zUKioihUIACFKCANwIsYHmjxHcoQAEKKFBg4S9LMecn0c+q6qdDjBWvxG1ARNlBBUbPkChAAcUJiD5Yz7VFLXVxxYXNgCjgi4Dt5jsRfc/9vnzCdylAAQpQQCECLGApZCEYBgUoQIG6CDyz6VV8/NvX53x6bUI0nrSsgMF5si7D8hsKUECnAsUr+6Js63GdZs+0tS5g7tQVcc++DIPnaD0fClCAAhRQnwALWOpbM0ZMAQpQ4LSAU3Ji9Kon8dPxXaf/s7GNYzBcWgKDVEIpClCAAj4JOI4Mhv2NbJ++4csUUIOAqWUK4l9eAGN0jBrCZYwUoAAFKFCFAAtY/FlQgAIUULlAbmk+Rn09BQftOUhPtqJPSabKM2L4FKBAuATcxm7ISy8N1/SclwJBETDWb4j4OW/C1CAxKONzUApQgAIUCI0AC1ihceYsFKAABYIq8HvhIdh/fRRtChYFdR4OTgEKaFzAFI/c9FaePlhs5q7xldZNegZbtLzzKqJVa93kzEQpQAEKaFWABSytrizzogAFdCcgnfwa0o+DPX/j6dRd7kyYAhQInID9kz5wZOUGbkCORIFwCZhMiHtuFiIv7RKuCDgvBShAAQoEUIAFrABicigKUIAC4RaQct6GtPPucIfB+SlAARULOA4Mgf39P1WcAUOnwCmBehOehLXfIHJQgAIUoIBGBFjA0shCMg0KUIACFQLSgRmQ9k0hCAUoQIE6CUju3sjPyKvTt/yIAkoRsN18J6LvuV8p4TAOClCAAhQIgAALWAFA5BAUoAAFlCYg7X4E0h+vKC0sxkMBCqhBwNwUuWlsdq2GpWKMVQtEdu+F2CdnwGA0kogCFKAABTQkwAKWhhaTqVCAAhSoEHC7JUg/3wT3sY+JQgEKUMBngcLMXnDuL/D5O35AgXALRFzUDvH/mguDxRruUDg/BShAAQoEWIAFrACDcjgKUIACShFwu0rg2noNULBJKSExDgpQQCUC5bsHo2hxtkqiZZgUOCVgbHI+El55A8a4eJJQgAIUoIAGBVjA0uCiMiUKUIACFQJuxwm4tvQBinYShQIUoIDXAlJZP+TPPOb1+3yRAuEWMMTGycUrU9PkcIfC+SlAAQpQIEgCLGAFCZbDUoACFFCKgLvsEFybrwJKf1NKSIyDAhRQukBkG+Q+bVN6lIyPAqcErFYkPD8HEW1TKUIBClCAAhoWYAFLw4vL1ChAAQpUCLhL9p8qYpXnEIUCFKCAFwIG5C/oBul4iRfv8hUKhFHAHIn45/8Nc2qHMAbBqSlAAQpQIBQCLGCFQplzUIACFFCAgNuedeo4ofOkAqJhCBSggNIFynYMRvEy9sFS+jrpOj5P8Sou7QVEdu6mawYmTwEKUEAvAixg6WWlmScFKEABj4C7YLOnsXtfwGWnBwUoQIEaBVxFA1Aw+zCVKKBMARavlLkujIoCFKBAEAVYwAoiLoemAAUooEQBd+63cG0fyiKWEheHMVFASQLmS5Gb5lZSRIyFAqcEjCbEpc/kziv+HihAAQroTIAFLJ0tONOlAAUoIATced/B9eMgTxGriCAUoAAFqhYwWJA7s73nAggnhSigHAFP8Sp2yjOw9LxaOTExEgpQgAIUCIkAC1ghYeYkFKAABZQnwCKW8taEEVFAaQIlGwagdDWPESptXXQbD4tXul16Jk4BClBACLCAxd8BBShAAR0LsIil48Vn6hTwQsBVMBAFc3h7qRdUfCXYAgYDYqc+y51XwXbm+BQIgcBLL72Ef/3rX3j00Ufx8MMPn56xuv+8qpB++OEHDB06FLfffjuefvppWK1W+bV9+/bhvvvuw86dO2vMpF27dujSpQuuv/56dOzYEQbPX2MqP0uWLMEDDzzg8/jx8fHo1KkT+vbti0GDBiEhIaHKOKob/+yXjx8/jhUrVuDzzz+HyLmoqAgpKSm47LLL5Ngvv/xyWCyWGnMtLS3F999/j48++ghbtmyRjaKjo+W8+/fvjyFDhqBBgwYhWHn/p2ABy39DjkABClBA1QIsYql6+Rg8BYIrYOqM3Gd4hDC4yBy9VgHP31jGjH8CUf3/XuurfIECFFC+QCgKWL///jsuvvji04WtyiqioJOVlSUXg0QhZ8aMGXIxrHIRq64FrMrziEKTKK5dddVVXhfIKr4XMb799tuYNWsW8vLyIApjbdu2RUREBE6ePIkdO3bIr15zzTV48skn0apVq3MW3u12Y/PmzfIf3759u/zHReHuvPPOQ2UDMfaDDz6IO++8s0ovJf2iWMBS0mowFgpQgAJhEmARK0zwnJYCShcwxSM3vaWncZ7SA2V8mhVg8UqzS8vE9CsQigKW0J03b568W6mqp7i4GG+99RZELElJSZg/fz7atGlz+tXaCljVjV9eXo69e/fitddew4cffoimTZvKRahu3bqdEUZNO7BEbBkZGXj99ddxySWX4PHHH8cVV1whF6/EIwpTBw8elAtvH3/8Mfr164fnn38eDRs2PGOODRs2yIUpUQAbMWIERo4cicaNG58upoki1vLly+X4xK6su+++W57LZrMp9sfJApZil4aBUYACFAitAItYofXmbBRQi0Dxyr4o23pcLeEyTo0J1HtoEqyDr9dYVkyHAvoWUEIBS6yA3W7H5MmTsXjxYrz88ssYNmyY3wWsigHKysrkopgoRIkC0wsvvHDGMb3qCliiOPXee+9hwoQJ8nfPPvusXGCr6snNzcXEiRPlItRDDz2ERx55BCaTSX51//79GDduHHbv3l3lDrPK4+3Zs0c+yrlt2za5EHbbbbeds2NMKb9YFrCUshKMgwIUoIACBNx5G+Da7jmi4cxTQDQMgQIUUIKA48hg2N/IVkIojEFPAp6G7fUmefra9O6np6yZKwV0IaCUApYoFs2cOVP+99n9uOq6A6vyAubk5MhFpPXr1+PNN9+UC1IVT3XjHzlyRN41tXXrVixYsAC9evWq8Texdu1aeQfV1VdfLR8BFEciXS6XnJMoyok+XiK3it1b1Q327bff4p577sEFF1yAuXPnolmzZor8LbKApchlYVAUoAAFwifgLvwRrq19WcQK3xJwZgooSsBt7Ia89FJFxcRgNC7gacYcO8XTsL1rD40nyvQooE8BpRSw6lJgqmgSL1aupiOK4o+LApnYhZWWlob7779f3lVVsUOqugLWF198gbvuukvum/XKK6/I/ap8fQ4fPizPJ2J944035GbttT2Vd6OJef/v//6vtk/C8sdZwAoLOyelAAUooGwBuYj14yCg/KiyA2V0FKBA8AXMDZGbdn7w5+EMFPAIGKJjEDfjFZgvvJgeFKCARgXCXcCq6FP173//W+4hJW7iE0fn6tevf1o8EDuwxGBr1qzBrbfeKt9IKG5ejI2NleeobnxRPBLHDs8uePnyUxA3DYo5L730UsyZM+eMvGoaRxTbRNN5f+b2Jc66vMsCVl3U+A0FKEABHQi4i3Z5dmL1YRFLB2vNFClQm0BhZi849xfU9hr/OAX8EjDEJyD++TmIaNXar3H4MQUooGyBUBSwdu7c6RXCjTfeKPeRatKkyRnvB6qA9cMPP8g3HIqjgKKYlJCQUG0BSxTWRM8rcXRQ3Bx47733epXD2S+Jotw///lPuYg1ffp0REVFeTVOTY3lvRogBC+xgBUCZE5BAQpQQK0CchHrx4FA6UG1psC4KUCBAAg4DgyB/f0/AzASh6BA1QLGhomI/9erMDVNJhEFKKBxgVAUsH7//XdcfPHFsHqOJItHHOcTjc2zs7PlmwFFb6jevXvLhSuj0XiOeDgKWOJWQFG4euedd+Tjg3U9xlfXQlTFd2cX25T0c2QBS0mrwVgoQAEKKFDAXfL7qZ1YLGIpcHUYEgVCIyC5eyM/g5c7hEZbf7OYWqYgLv1lmBIb6S95ZkwBHQqEooAlWM/uUVVcXIxXX31VbnDes2dPpKeno1WrVlWuQDgKWKL5ujjKKI42+rMDy98C1u233y4fJawo/inpJ8oClpJWg7FQgAIUUKiA29MLy7X9OqBgs0IjZFgUoEBQBcxNPX2wEoM6BQfXp0BEm7ZyzytjTD19AjBrCuhQoLoCVkUPprNvBKyKaOPGjbjhhhtwdrGltibrooj1zDPP4K233pJvBRQFo4YNG54zRaAKWBVN2UWs4nhgTEyMPFd14weiDxV7YOnwTyqmTAEKUIACZwq4XUWQPEUsd+63pKEABXQowD5YOlz0IKdsvuQyxD0zEwYv+7MEORwOTwEKhEigugJWRVHnnnvuweTJkxEZGVltRP4UmMRRwnHjxmHbtm3yUUJRMIuIiDhjLn/GrxhI7KgSu71efvllPPbYY3jwwQdhMBhqLGCJnlnDhw9H586dvbqF8OTJk5g2bRqaNWuGO++8E40bNwZvIQzRD5nTUIACFKCAsgXcUhmknSPhPvKBsgNldBSgQMAFyncNRNGSnICPywH1KWDp0RuxT83QZ/LMmgIaFxC9nGbPno2vv/5a3u0kijGVn4oC1tnH5Cp2VYlbAV988UXEx8dXKVX5qN3jjz8uF6Eqntp2YIn3RD8sUaASRazExES5UNSjR4+AF7BycnLkObZv347XX38dV1555ek5qiuQHTlyRC50bd26VW7mLvpR1fR8++23EAW/iy66SG4Sf/7556Ny4Wz06NFyk3qLxVLjOOvWrZMdRX+wuXPnygUxJT48QqjEVWFMFKAABRQsIP6fvrR3ItwHX1JwlAyNAhQItIBU1g/5M48FeliOp0MB63XDEHP/o6d3IuiQgClTQNMClQtMZzcjt9vt8u6qxYsXy4WS667ztKj43/Pnn39i7Nix+OWXXzBjxgz59r6KHUuVwfbs2SPfsicatZ9dGPKmgCXGKiwsxJQpU/Dhhx9i8ODB8nyVC2b+7sAqKyuT8/vXv/7l0/gitoq5xRFHcewwKSmpyt/LsWPHMGHCBIhjiqJn1d13333aq2KX2e7du/Hcc8/h+uuvr7JZvRhYeD788MPyjjRxpPK2225T7F+fWcDS9F86mBwFKECB4AlIv8+UC1l8KEABnQhEtkHu0zadJMs0gyLguekr5p+PIGroTUEZnoNSgALKEfjss8/knUEdO3aUiyvif5aXl8uFK/F/N2/e/Jwm6+IfkoqClNiZJYpJYifSsGHD5P9dFLIKCgqwadMm+Vie2NUkCi1iLJvtr//f5G0BS0iJ43qiYCZuJjy7cFPXApbYfSaKR6+99ppcHBM7msTOqLN3odXUaL1yn65LLrkEYpfZFVdccfqYoyRJ+Pnnn5GRkYE1a9ZU28trw4YNsmFeXh5GjBiBUaNGoVGjvy7LELGK71944QXs3LlTfkcU9Sp7KucXdSoSFrCUtiKMhwIUoICKBKSc/0D6ZbRnL7ZDRVEzVApQoG4CBuQv6AbpeEndPudX+hbwHF+Je+p5RHbupm8HZk8BnQiIookohixduvScjKOjo6vdYSWKN+IWvv/3//4fioqKqtUSTdFFoat+/fpnvONLAcvpdMo7pMQuMVFgE8ceK24lrK2AJQo+tT0pKSlykalbt27n7Giq7aZAsVNNxCOKX+IRRby2bdvCZDLJBTJRdBPPLbfcIu9oO9uhIjZR6Jo6dapcrBNPu3btcN5550EUr7KysmTjimKh6KGlxJsHKzuzgFXbr45/nAIUoAAFahRw530H1083AI4TlKIABTQuULZjMIqXnfovzXwo4K2AITYOcRmzYb7gIm8/4XsUoIAGBEQxatGiRfjkk08g+luJQonoNSUKJaKoY/TsyqzqETuMxNG3zMxMbN68We4HJR5RELrsssvk43CXX355lX2dfClgiTH/+OMPufeTKPBUbuhe1wKW2HF16aWXYsCAAejTpw/q1av6htXaClgitgoH4bd27dozHERvLHH8UsxVnWOFrTjO+P3338vFRHFDoTASa9GpUyf07dsXoudYgwYNVPGLYwFLFcvEIClAAQooW8Bdsh+uH4cCxb8oO1BGRwEK+CXgKhqAgtmH/RqDH+tLwNSsJeLSZ8KU1FRfiTNbClCAAhQIuAALWAEn5YAUoAAF9CngduZD+vlWuE9+qU8AZk0BPQiYL0VumlsPmTLHAAhEtLsEcc+8BGNMTABG4xAUoAAFKKB3ARaw9P4LYP4UoAAFAijgdrsg7X4Y7j9fDeCoHIoCFFCMgMGC3JntgVKnYkJiIMoUsPQdiHqPPAGD2azMABkVBShAAQqoToAFLNUtGQOmAAUooHwB6Y+5ciHLc3pf+cEyQgpQwCeBkg0DULqaxwh9QtPZy7bhIxF91306y5rpUoACFKBAsAVYwAq2MMenAAUooFMBd/73nubuNwLl/Btdnf4EmLZGBVwFA1EwJ0ej2ak/rT9atsGJRk3gjIxE/SM5aLnrp5AmVW/8FFgH/D2kc3IyClCAAhTQhwALWPpYZ2ZJAQpQICwC7rKcU0Wsgk1hmZ+TUoACQRAwdUbuMzxCGARZv4fccM11cvGq8hN78ji6ffUxzI5yv8evaQDjefUR+9TzMLdNDeo8HJwCFKAABfQrwAKWfteemVOAAhQIiYBbKoe06wG4D70Rkvk4CQUoEGQBUzxy01sC7OUeZGjfht+d2gm723eu8qOWv/6Ei7d859uAPrxt7tAJ9SalwVRfHdew+5AaX6UABShAAQUJsICloMVgKBSgAAW0LCBlv+7pi/WQpy1WqZbTZG4U0IVA8cq+KNt6XBe5qiXJqnZfVcTudjpRtDU4O2GNDRvBlNQUMBjUQsU4KUABClCgFoHo6GjccccdinNiAUtxS8KAKEABCmhXwF243XOk8P88N5gd1G6SzIwCOhBwHBkM+xvZOshUPSl+fd1wlMTEVhvwL7/8op5kGCkFKEABCoRVIDY2FlOmTAlrDFVNzgKW4paEAVGAAhTQtoDbcRJS1p1wn1ip7USZHQU0LOA2dkNeOndTKmmJN/fsj8PJnqOdVTzWvJNo823g/pprSDgP0SPHwNTkfCURMBYKUIACFAiQQEREBJo3bx6g0QI3DAtYgbPkSBSgAAUo4LWAG9K+pyAdeNbrL/giBSigIAFzQ+SmsXihoBVBQUIDrBk4rMqQRBP3+kcOBSRc0e8qdtpzMMbGBWQ8DkIBClCAAhTwVoAFLG+l+B4FKEABCgRcQDq+Qt6NBWduwMfmgBSgQHAFCjN7wbm/ILiTcHSfBMQNhD927X36KGFEeRku2fANkv484NM41b1su+NuRN8xCjCaAjIeB6EABShAAQr4IsACli9afJcCFKAABQIu4Pb0w3L9fDNQsDngY3NAClAgeAKOA0Ngf//P4E3AkessUBxdD85IC2JzA9No32CLRr3J02Hp2qPOMfFDClCAAhSggL8CLGD5K8jvKUABClDAbwG3VA7p1zFw57zt91gcgAIUCI2A5O6N/Iy80EzGWcImENE2FbGT0k7dNMiHAhSggI4FiouL8fnnn8NkMmHAgAGwWCw1avz888/YvHkzunfvjgsuuKBOcgcOHMC2bduQn58Pt9stz924cWNcdtllqF+//jlj7ty5E9u3b0dpaSmsVitSU1Nx8cUXey6KPfem2F9//RUbN26UxxLvqeFhAUsNq8QYKUABCuhEQDr2MaSdnuMpTv5NsU6WnGmqWcDc1NMHK1HNGTD2mgQ8f5MUPeJe2G7xHPPmkUH+VihAAZ0LiILQqlWrcPjwYSQkJNRawNqzZ49cHHI6nXUuYH3//fcQBSnxiKbq4t9lZWVyIctsNuOqq67C+ef/1Y9y165d2LBhA6Kjo5GSkoI//vgDJ0+eRLt27dC5c+czVlCMI4pxkiRh4MCBcrFLDQ8LWGpYJcZIAQpQQEcC7tI/4NpxO5C/XkdZM1UKqFMg/60ekA4VqTN4Rl2tgLFxE8Q+NQPm1m2oRAEKUED3Arm5ufjmm29QUHCq72NNBSxRXNqyZQt27NghF5rEU5cdWL/88gtEAUvsuOrSpQvatDn112NRSPv2229x6NAhxMXFnS4+ORwOrFixAoWFhbj22mvl3VlFRUWni1SDBg2SC1sVj9gdJuLs2rUrLrzwQtWsMQtYqlkqBkoBClBARwJuF6SDL3tuKpwCuJ06SpypUkBdAmU7BqN4Wba6gma0NQpYB1yHmH8+DEOUjVIUoAAFdC1QXl4uH98TO5tcLpd8DE8UpaorYIndWd99993pQlfF+74WsESR6rPPPpOPDXbq1Omc432iSCV2T4mi1dVXXy0fKRTvim+ioqLO2B32xRdf4MiRI+jTpw+aNj11FNxut8vfi3dFsUvs5lLLwwKWWlaKcVKAAhTQoYC7YItnN9ZtQMl+HWbPlCmgfAGprB/yZx5TfqCMsFYBQ3wC6o2f8v/buxPgqsrzj+PPTchKwr4U2URkRzaVfREElEUFrbU42o46UhU7uLTqXx0ssozWSqtWraL8XTp16PRvhwoigsoAbkiRRVkFZQlrICEsSUhy7/88bzzxhqwn3Jycc+/3zGSSkrO87+fcduiP531eSRo0rMpzOQEBBBCIBYHwJXwXXnihNG/eXL766qtyAywNlRYvXmwqpDQY6tevn1n+p9VbTgOsPXv2yMqVKyUtLc1UWOn9qjoyMjJMlVjLli1l7NixJadrgKXB2siRI6Vt27bmz3VeGsqNGDFC2rdvX9WtPfV7Rr1cSwAAIABJREFUAixPvQ4GgwACCCBQRqDotBTtuE9CB94ABwEEvCaQ2EWyZlKp47XX4nQ8idbughpexTVu4vRSzkcAAQSiVmD9+vVmSZ6GUenp6bJjxw5TYVVeBZaet2bNGrn44ovNl1ZvaZVTTQIsDcl0CaKGZho8VeewA7TU1FRTgZWYmGguO7cC69ixY7Js2TJp0aKFubcuUfTT4fkAS5uK6Qdn0aJFZq3nrl27jK9+iIYNGyaTJ082H5DyuuqHvwgt9Xv11VflySefNOfrz/Y60vJemD7nrrvuMinriy++aD6k1Tn+/Oc/y5/+9Cf53e9+J/fff3+ll+gHc9KkSXLLLbfIzJkzSxqn2X9e0cVa+qfz1w/mmDFjRD+kHAgggEC0CwQzP5Dg1qkiZw9G+1SZHwI+EgjIifmDJJiZ66MxM1RbIJCcYpYLJo+fBAoCCCCAQBUClQVY515qN0mvSYC1YsUK04C9T58+0q1bN1m7dq3s3bvXLBnURu6aBwwYMKBUTyv7ebpTYmU9sLSyS6u1NEfQEMtvh6cDLH3ZzzzzjLz55psVumojsvvuu0/uuOOOSrex1HWf06dPN2V8Wtb34IMPytSpUysMvrwcYIVj6G4Cs2bN8s22l377LwjjRQABjwlYuxMW7fw91Vgeey0MJ7YF8jZdK7lL9sU2gg9nX69bT2nw6CyJb1XcE4UDAQQQQKByAbcCLK2a0pCpc+fOJrjS/EIrqrRoR4MqPXTXQN2FsFWrViWDrmgXQg3C+vbta+6pyww7dOggQ4cO9eXr9myApdtNaiXTCy+8IMOHDzfhk8Lri9JqquzsbFP6Nm/ePPMinn/+ebn++usrDKRWrVolU6ZMkdtuu022bdtmksvnnnvOrBEt7/BCgKVrUsur/tIP8IYNG+Tll18WTWf1w6iVX506dfLlh5BBI4AAAk4FTDXWlttECjKdXsr5CCAQYYGinPGS8yKVkRFmrb3bWX+XTrtjmqRcd6NIXFztPYc7I4AAAlEm4EaAZS89PH78uNHTpYuah9jVUtqsXauo9PcNGjQwq7LCV2Rpwc7GjRtN6KXZSe/evaV79+6mCb0GY7qTolZoNWrUSHbu3Gl2IszNzTWN3HWFmq708vKyQs8GWPv375dp06aJlsC99NJLFYYzGmL99re/Fa1E0rCrSZOya/c1pZw9e7YsXLjQVHPp2tS//OUvMn/+fNMUzW8Blj1e3T1gzpw58tZbb5VZhhhl/1vBdBBAAIEyAqGzRyW47V4JHX0XHQQQqEuBhH6S9WTxVuEc3hZI6NlH0v9npsS3/Olf7L09YkaHAAIIeEfAjQBLC3k++OADOXr0qKm6Km+pn13Mo8GTVlJpi6SqDi3Q0RykV69epgBGG8VriyYNrvT6I0eOmC+tztLKLq8eng2wdLtK7Q2liWFlPai0CZkGXXo8/fTT5XbR11I6XS7Ypk0bE3J9++23ZsnhhAkTTABUXg8pL1dghX+YNGG9++67TZKq4Zx+IDkQQACBWBKgN1YsvW3m6kmBQJJkzbP+/pFX6MnhMSiRgNVyI+2u+yT56mut/xCABAEEEECgBgJuBFg6LHsJoa4W02qp8iqitJDnwIEDprpK+2FVdtj9sbQKSyu2kpKSZPny5SYkGzVqlOmppf21NDjTZvBXX311uYVBNSCL+CWeDbDsCixNF//617+eV4+nd955xzRVnzFjhgmytOxOe2Bpc/gFCxaYBPLcwy8Bll1dpvN46qmn5NZbb434h4QbIoAAAp4X0N5YOx6Q0MG3PT9UBohANArkfj5O8lYeisap+X5OCZcOkPSHnpD4ps18PxcmgAACCNSlgFsB1urVq+W7774zwdLYsWPLnfLnn39uWiNVJ8DavHmzWSo4cOBA6dq1q5w+fVqWLFligjFdkZaSkmKeYd9Tq7q82p7IswGWls698sorMnfuXPPitH+VpoUXXXRRyZaQ1fnwagBmh1XhFUq6C6Hu/KcN4B944IEyqaZfAiw1ePvtt+WRRx6RO++8Ux599FFHPtUx5BwEEEDALwJUY/nlTTHOaBMoPDZBTr56INqm5ev5lFRdjbvO1/Ng8AgggIBXBNwKsL755hv56quvpHHjxiUVU+ca2BVYPXv2NO2UKjq07dDSpUtNPyytrNIlg1pltXjxYhNc2RVZev2XX35pNr0bMmSIaSDvxcOzAZZiaf8rrb567bXXTEqoh+46qC9I12VqqZwmiLo2tKJD08vylgvaywq1KZr22GrXrl2pW/gpwHr33XdNHzBdcqmhnH44ORBAAIGYFaAaK2ZfPROvO4FQ3CDJnpNXdwPgyaUEEgePkLTpD1N1xecCAQQQiKCAWwFWVlaWWc6ny/p0Y7f27duXmoW2UdIAS4t+Ro4cKW3btq1wlhpKbd26VYYNGyYdO3Y051GBFcEPxbm30h0HdTnhe++9Jx999JF88cUXpU7Rl6A9oHQHQl3LGX7oGk/dpVAbtmvvKz3HPsKX3uluh1rhFX4QYNXiS+XWCCCAgAsCoaxV1rLC+0VObXLhaTwCgRgXiG8kWXM6iNDLvU4/CIEGDSX9wcckacgVdToOHo4AAghEo4BbAZbaacN13SVQi1N0SZ8dUmk7pE8++UQ05PrZz35mlhhWtGugHXRpJVf4eZqTVNQDSyu2tFJLr/Hi4ekKrPLAdDtI/eDoC33//fdFm73r8etf/1oef/zxUg3Z9+7dK/fcc4/5fXlVVnq9LrvTF/Tss8+arSTtgwDLix9XxoQAAgg4FQhKcP/fJLjrDyKFWU4v5nwEEHAgcGbZGMlfn+ngCk6NpECytVQw7Y57JNDIm/+nI5Jz5V4IIIBAXQhEOsCy76ch1cSJE0VXh9nH2bNnTVCljdr10KV/cXFxooU4eqSlpcno0aMrDZpWrlwp+/btK2nUHm6mRUL6ew2/tE3T4cOH5fjx49KtW7cqm8LXhb39TN8FWOFYwWDQBFmzZs0y20BqlZV26bcPu3l7VcC6LPH11183ZXX2UdMAy+6tpU3j77/f+pf/Sg6tJrvhhhvKLP3T9a6TJk0y5YKV7cBo39p+5r333isPPfRQhQlsVQ78HgEEEIhagYLjEvx+thVmvWRViBRF7TSZGAJ1KVBweKKcWpBRl0OIyWcn9OoradMelHodvdmvJCZfCpNGAIGoFHAzwFJAXY2mjdq1L1VOTo4x1bBLA6fevXtX2jooIyNDPv74Y1O5pe2Xyjt++OEH02tLq640IOvSpYv069fP03mCJwMs7X2ly/r+/e9/m/5Xl156aaX/BbCbmIeHRnqPxx57zHTX79GjR4UvV1NGbZJ2++23mwouexliTQMsux9VdRqqV9S7ykmAZc/zn//8Z5llklH5vxpMCgEEEDgPgdDpbVK0zarMzV59HnfhUgQQKE+APljufi7iWl0gaVOnS9Kwke4+mKchgAACCCBQRwKeDLB0TeYf//hH08B9xowZMnXqVAkEAhUS2UFQeIClSws1lNJtJbUyq0mTJuVeb5/XoEED0UomTR31qGmAZVdVlbcsMXwA4XPUHQS1Cbt9OAmwNI3VHmB6hI+/jj5PPBYBBBDwhUDo6CIp2vl7kdzvfTFeBomALwQSmkvWk218MVQ/DzKQkiqpt9wuqdf/0lpTUvFGRn6eI2NHAAEEEECgPAFPBlg6UHv3QN2+ce7cudKrV69y36BWID3xxBPyj3/8o6QCKbx5e1UBWHgFU/i5NQ2wdC3ptGnTTKf/p59+2iwFLC9804Zs2p9Llz6eu3yxugGWlvr94Q9/EF0q+Zvf/EYefvjhMo3s+dgjgAACCFQgEMyX4L4XrKWFc0WKTsKEAAIREDi5cIQU7i5e5sARYQHrH3OTr77W6nN1t9Xnqvx/mI3wE7kdAggggAACnhLwbIClwdLs2bPlzTffNM3VNRTSXQRbtGhhmpdpM/dNmzbJG2+8IYsWLTKN2LVqq2nTpqYB2fTp02X79u2yYMEC6du3b6Xodq8s7YH13HPPScuWLWtcgaXrVDWQ0lBNx63juPHGG83PGmTp2tW1a9ea3RE3btwoN998s8ycObNU8/mqAizd9nLz5s3y8ssvy4oVK8z8nn/+ebMWlgMBBBBAwKHA2SNStGuGhA4ssC5kCzWHepyOQCmBgh+ukVPv7EclwgL0uYowKLdDAAEEEPClgGcDLNXUrSGfeeYZE2JVdmj3fQ2M7ADH3l1wwoQJppeWLg+s7LB3K9TlhPPnz5fx48eXBFi6RK+qQ5coarhmHxq+6fJH7d+lYVNFhzZw13Fr6BZ+2AFWVc/V319++eWm0ste+lidazgHAQQQQKCsQOjkRinaYW2+QX8sPh4I1FggGBopJ57KrvH1XFhagD5XfCIQQAABBBD4ScDTAZYOU3ca1G7///nPf8yywvXr15vRt27dWgYPHmyCowEDBpQsndPKLA2F/v73v5vwasqUKVW+7/B+VL/4xS9kzpw5cvDgQbnrrrtMx/+qjnMDrPBxL1y4UNatW1cy7o4dO5qm9JMnTy417vBnVBVg2ffQ5Yk6d92JgAMBBBBAIDICoSPvStF3j9AfKzKc3CXWBBJaW32wWsTarCM+30BauqT+8leSesPNund6xO/PDRFAAAEEEPCjgOcDLD+iMmYEEEAAAZ8LaH+sjFckuHu2SGGWzyfD8BFwV+DEm0MleKDiCnR3R+OzpyUmSerkm0x4FUivfAWBz2bGcBFAAAEEEDhvAQKs8ybkBggggAACUStQcNwKsWaaMEtCRVE7TSaGQCQF8r+ZKGfey4jkLaP/XnHxkjzuGqn/qzslrmnz6J8vM0QAAQQQQKAGAgRYNUDjEgQQQACB2BIInd4mwR0PSuj4h7E1cWaLQA0Egvlj5cS8ozW4MjYvSRp+pdS//W6Jb9MuNgGYNQIIIIAAAtUUIMCqJhSnIYAAAgggEMpeI8Hv51hB1gowEECgIoHELpI1MxWfKgTq9eglafc8IAldumOFAAIIIIAAAtUQIMCqBhKnIIAAAgggEC4QyllXHGRlLvYVzNlgimzMnihH8rvIqaJm0jJpu/RquFiaJO7z1TwYrNcFAnJi/iAJZuZ6faB1Mr74Dh0l7Y57JHHgsDp5Pg9FAAEEEEDArwIEWH59c4wbAQQQQKDuBU5tlqJdM3wTZC0++LhkFZRdpjS25bMmzOJAIFICuevGSd7yQ5G6XVTcJ75Va0m1elwljxkfFfNhEggggAACCLgtQIDltjjPQwABBBCIPgENsr6fK6Ej/2fNLeTJ+W3NuVLWZd9U7tjS6mXK5Ase9eS4GZQ/BYpyxkvOiwf9OfgIj7pe526SetOtor2uJBCI8N25HQIIIIAAArEj4MkAa9asWXLy5MnYeQvMFAEEEEAAgVoWaN++vaSmVtyX6KY20yUxjiVftfwaYuf2Cf0k60lvhrluvYTE/oOt4OpXktC7n1uP5DkIIIAAAghEtQABVlS/XiaHAAIIIIBAsQABFp8EVwUCSZI1r5dIXqGrj63zh8XFSdKI0VL/ltslvv1FdT4cBoAAAggggEA0CXgywIomYOaCAAIIIBDDAmcPS3DPPAnu/5tI8EydQlS2hLB+fKZc35olhHX6gqLw4bmfW32wVsZIH6zkZEkZN0lSfz5F4lq2isK3yZQQQAABBBCoewECrLp/B4wAAQQQQCDaBQqzJXjwLSvIelXkTN00S9cdCD88/CBN3KP9s+ah+RUemyAnXz3goRFFfiiB9AaSMulGSb1+iujPHAgggAACCCBQewIEWLVny50RQAABBBAoIxDKWmkqskJHF1n93t1dXqUh1rqsm+RQXmc5XdRM2qZskF4N35Mmift4UwhEXCAUN1iy50RnX7X4Dh0l9bobJXm0taOgVX3FgQACCCCAAAK1L0CAVfvGPAEBBBBAAIGyAmcPSTDjdevrNZH8/QghEH0C8Y0ka04Hr27M6dw7Pl6ShlwhKdf93GrMfqnz67kCAQQQQAABBM5LwFcBVlFRkXz44YeSnZ0tEydOlPT09FKT37Fjh3z66afVAmncuLGMGzdOkpKSqnV++Ek6jo8++kgyMjJkyJAh0rlz5zL3yMzMlDVr1khWVpbEW3/hadeunQwcOND6R7qy/0qn81m2bJk0aNBAxo4da87nQAABBBCIEYFQkYSOf2hVZb0iocyl1qSDMTJxphkLAmeWjZH89Zm+nmpc8xaSMvF6SR53ncQ1aerruTB4BBBAAAEE/CzgmwBLQyMNhHbv3m1CoPMNsFq0aCFXXXWV1KtXz/H7+/rrr2XDhg3muvICrBMnTphAKj8/Xzp27Gi+79mzR5o0aWKeeW5o9uWXX8r27dtl5MiR0rZtW8fj4QIEEEAAgSgRyM8wQVbwwAIRqwE8BwJ+Fyg4PFFOLcjw5TQS+lwmKdfeIElDrxCJ4x8XffkSGTQCCCCAQFQJ+CLAOnPmjKxcuVIOHy7+y3xFAVZVb2br1q2iYVFKSoqpdNIqLKfH/v37zVgKCgoqDLD++9//yqZNm+Syyy6TSy65xJy3atUqE74NHz5cLrrop22Vjx07ZsIuDdQ0wKL6yukb4XwEEEAgCgWs3lihzMWm6Xvo+PIonCBTihWBUGCYZM895ZvpBuqnSfJVEyXlmhskvm1734ybgSKAAAIIIBALAp4OsLTqSkMnrXgqLCyUQCAgoVCoRgHWgQMH5OOPPzb3GTZsmKmMcnrk5eWZsOnkyZOmcis3N7fcCiw958iRIzJq1Chp3bq1eYy9vLF79+4yYMCAkkdrGKZLEceMGWNCLA4EEEAAAQRKCeTtMX2yggf+l6osPhr+E0hoLVlPev/vN/W6XyIpV11jNWUfJ1apvP+cGTECCCCAAAIxIODpACu8p5WGO506dTIVVBoelbeEsKL3pUv4NFTSaie9x9ChQ2v0anUJ486dO6Vnz56mt1V5PbD0WUuXLjXhVvgY7blovyxddqiHXq+hWocOHWo8phpNhIsQQAABBPwnoFVZR9+zwiytylrhv/Ez4pgVOLlwhBTuzvHc/ONatDSBVcq4SRLX6gLPjY8BIYAAAggggEBpAU8HWLt27RL96tu3rzRv3rwk8HEaYG3evFnWrVsnaWlppnG7fnd66DhWr14tLVu2NMsPK2viro3mdbnj6NGjpVWrVuZR51Zg2Q3pc3JyTF+sRo0aOR0S5yOAAAIIxKoAVVmx+uZ9Oe+CH66RU+94Y6fNQGp9SRpxpSSPmSAJl/QRq7zfl6YMGgEEEEAAgVgU8HSAde4LsSuWnARYutxPK6JOnz5dqieVk5et1VYaSunyRQ2btHeW/ueKdiHUKrEtW7ZU2gNLAzGt6OrVq5cJ6DgQQAABBBBwLKA7GGZ9LMHD/7KqsxaJFBxzfAsuQKC2BYKhkXLiqezafkzF97dCqsR+/a3QarwkDR8lksgSwbp7GTwZAQQQQACBmgtEfYBlN1Rv2LChjB8/3vTPcnJopdQnn3wi2rxde1d169bNXF5ZgFXRLoTNmjUzAVgwGDShmt5bK8JSU1OdDIlzEUAAAQQQKCugYVb2Ggkd+ZcEj7xr9cs6ghIC3hBI7CBZM92vNI/vcLGkjJ0gSVdeLXFNmnrDglEggAACCCCAQI0FojrACq++6t+/v/To0cMxlL38sG3btqV2CawswNKHZGZmmgorrd7SnQXbtWsngwcPlsTERNF7arA2cOBA6dq1qznn008/laNHj5pG9bpMUft0paenOx4vFyCAAAIIICAStCqzVhNm8VHwiEBATswfJMHM3FofT72OnSVx8DBJHn6laIDFgQACCCCAAALRIxDVAdb27dvls88+k/r165tKJ6eBkL1zYZK1G825vbOqCrAq+oicOnXKVF+lpKSYaqyCgoKSJY4akunyyO+//978vqb9uqLn48lMEEAAAQTOX8AKs7I/tcKsd4srs/IPnP8tuQMCDgXyv5koZ97LcHhVNU5PSJDEPpdJ4qBhkjR4uMQ18/6Oh9WYFacggAACCCCAQDkCURtg6fK85cuXy8GDB+XCCy801VNOjry8PLNzoS4HHDFihLRv377U5TUNsLQ/lgZr9j2//fZbWbt2rXTv3t0sUdTDXvZ4+eWXmx0PORBAAAEEEIiMQEhCJ778KcyymsFzIOCGQDB/rJyYdzQijwqkN5DE/oMladBwSRw4RALJKRG5LzdBAAEEEEAAAW8LRG2Apbv7vf/++5Kfny9XXHFFmQCqqtdiN4wvLCys6lTz+9atW5vdCSs7jh07ZkKxFi1alCxH1P5ae/fuLTVGfbbucnjBBReYnQw5EEAAAQQQqBWB099Yy7rel1DmUqtK6zPrEcFaeQw3RUASu1h9sGre8zO+TbuSKquEHr1E4uJBRQABBBBAAIEYE4jaAGv37t2yatUq0yB9woQJZhmhk+PQoUOyevVqqSjA0qV/WuWVYJWua48rDZu0qqqyY+XKlaYZ/JgxY0yfKz20kuvw4cMyatQoE4LpYYdnek5VoZiTOXEuAggggAACFQoUZpkgywRax5aJFNbhrnG8pigUCEj28wMkdDq/WnMLWH9vS+h9qST2vVwSLxso8W1LV8JX6yachAACCCCAAAJRJRC1AZYu1duyZYsJlrTXVKQPp0sI7VBK+1xpRZh9UIEV6TfD/RBAAAEEzltAdzTMsZYamkBricipzed9S26AQO7n4yRv5aHyIRISRSurEvtZgZUVWtXrYu36TJUVHxoEEEAAAQQQCBOI2gBLl+ppE/bw3lKRfPNOAiyt1NLzdbdBDdOaNv1pK+fKemDVdOfESM6TeyGAAAIIICDBPKt31ucSOv6Jtbuh9ZXzlYgVcnEg4ESgKGe85Lx4sPiSuDip16nrj4FVf0noaS0LTExycjvORQABBBBAAIEYE4jKAEv7XulOfxoYDRkyRDp37lzpaz158qQsXrxYtHF7dc7XmzkJsHbt2mWWI3br1q2kUbs9oPBm8Vqdpce+ffukYcOGJuxKTk6OsY8k00UAAQQQ8LxA0SmrZ9Zq6+uL4mArZ61I0WnPD5sB1q1AqP4kyV83wFRYJfS5VAL10+p2QDwdAQQQQAABBHwlEJUBlgZSS5YsqXYD99oMsOwwTXtmjRs3TtLSyv5lTZ+/Zs0a0wtLD+19NXToUElPT/fVh4nBIoAAAgjEqoDV/N1aZhjMtsKsE8WhluTujlUM5q0CcakSaNjf+hosgUbWV8OBIvUaYoMAAggggAACCNRYwFcBVo1nyYUIIIAAAggg4K5AwXEJndoooZNfW18brK+NIqe3uDsGnuaeQMpFEkjvZ4VVg4pDqwaXufdsnoQAAggggAACMSFAgBUTr5lJIoAAAggg4AGBYK4Vam0ygZZYgZYJt7RBfLB6O9N5YAYMIamNBNJ6WF89rSWAVqP1+vpzD6viKgUbBBBAAAEEEECgVgUIsGqVl5sjgAACCCCAQJUCp781FVrFlVrFX1KYVeVlnFCLAgnNioOq+j1FTGDV3fqyGq3H096gFtW5NQIIIIAAAghUIkCAxccDAQQQQAABBLwncPaghE5vt762WksPre9ntlk/7xDJ3+e9sfp5RAlNJZDaxaqk6mKFVT9WVqX3FrECLA4EEEAAAQQQQMBLAgRYXnobjAUBBBBAAAEEKhewdjvUMEvyMiR09pAVaFlf1veQ+X64+M/y9qIYLmBCqk4iKR2t7xebL9GeVfW7WhVVDbBCAAEEEEAAAQR8IUCA5YvXxCARQAABBBBAwJFAYfaPwZa1w++5AZcVdoWssEv/XM4ecXRbz5ycdIFIYgsJJDS3vjeXgPWz+Z6g33/8Wb8nt/fMkBkIAggggAACCCBwPgIEWOejx7UIIIAAAggg4H8Ba7miVnKZUMt8t4Itq9JLgnnmK6Tfi4p//ukrv/jP7a9Sv88tNtHG5nFJP34ll/wciNOf9Xf1rK8f/zxgnRefLAH9bq6x/jzeOkd7UYUHUvpzvcb+N2cGCCCAAAIIIICAQwECLIdgnI4AAggggAACCCCAAAIIIIAAAggg4K4AAZa73jwNAQQQQAABBBBAAAEEEEAAAQQQQMChAAGWQzBORwABBBBAAAEEEEAAAQQQQAABBBBwV4AAy11vnoYAAggggAACCCCAAAIIIIAAAggg4FCAAMshGKcjgAACCCCAAAIIIIAAAggggAACCLgrQIDlrjdPQwABBBBAAAEEEEAAAQQQQAABBBBwKECA5RCM0xFAAAEEEEAAAQQQQAABBBBAAAEE3BUgwHLXm6chgAACCCCAAAIIIIAAAggggAACCDgUIMByCMbpCCCAAAIIIIAAAggggAACCCCAAALuChBguevN0xBAAAEEEEAAAQQQQAABBBBAAAEEHAoQYDkE43QEEEAAAQQQQAABBBBAAAEEEEAAAXcFCLDc9eZpCCCAAAIIIIAAAggggAACCCCAAAIOBQiwHIJxOgIIIIAAAggggAACCCCAAAIIIICAuwIEWO568zQEEEAAAQQQQAABBBBAAAEEEEAAAYcCBFgOwTgdAQQQQAABBBBAAAEEEEAAAQQQQMBdAQIsd715GgIIIIAAAggggAACCCCAAAIIIICAQwECLIdgnI4AAggggAACCCCAAAIIIIAAAggg4K4AAZa73jwNAQQQQAABBBBAAAEEEEAAAQQQQMChAAGWQzBORwABBBBAAAEEEEAAAQQQQAABBBBwV4AAy11vnoYAAggggAACCCCAAAIIIIAAAggg4FCAAMshGKcjgAACCCCAAAIIIIAAAggggAACCLgrQIDlrjdPQwABBBBAAAEEEEAAAQQQQAABBBBwKECA5RCM0xFAAAEEEEAAAQQQQAABBBBAAAEE3BUgwHLXm6chgAACCCCAAAIIIIAAAggggAACCDgUIMByCMbpCCCAAAIIIIAAAggggAACCCCAAALuChBguevN0xBAAAEEEEAAAQQQQAABBBBAAAEEHAo/5pwLAAABOUlEQVQQYDkE43QEEEAAAQQQQAABBBBAAAEEEEAAAXcFCLDc9eZpCCCAAAIIIIAAAggggAACCCCAAAIOBQiwHIJxOgIIIIAAAggggAACCCCAAAIIIICAuwIEWO568zQEEEAAAQQQQAABBBBAAAEEEEAAAYcCBFgOwTgdAQQQQAABBBBAAAEEEEAAAQQQQMBdAQIsd715GgIIIIAAAggggAACCCCAAAIIIICAQwECLIdgnI4AAggggAACCCCAAAIIIIAAAggg4K4AAZa73jwNAQQQQAABBBBAAAEEEEAAAQQQQMChAAGWQzBORwABBBBAAAEEEEAAAQQQQAABBBBwV4AAy11vnoYAAggggAACCCCAAAIIIIAAAggg4FCAAMshGKcjgAACCCCAAAIIIIAAAggggAACCLgr8P8DQR84bCXCtg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>
              <a:solidFill>
                <a:prstClr val="black"/>
              </a:solidFill>
            </a:endParaRPr>
          </a:p>
        </p:txBody>
      </p:sp>
      <p:graphicFrame>
        <p:nvGraphicFramePr>
          <p:cNvPr id="10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5017212"/>
              </p:ext>
            </p:extLst>
          </p:nvPr>
        </p:nvGraphicFramePr>
        <p:xfrm>
          <a:off x="838200" y="1690688"/>
          <a:ext cx="10515600" cy="4791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Rectángulo 10"/>
          <p:cNvSpPr/>
          <p:nvPr/>
        </p:nvSpPr>
        <p:spPr>
          <a:xfrm>
            <a:off x="763712" y="1322162"/>
            <a:ext cx="108948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prstClr val="black"/>
                </a:solidFill>
              </a:rPr>
              <a:t>ESTADÍSTICA DE INCIDENCIA DE </a:t>
            </a:r>
            <a:r>
              <a:rPr lang="es-ES" dirty="0" smtClean="0">
                <a:solidFill>
                  <a:prstClr val="black"/>
                </a:solidFill>
              </a:rPr>
              <a:t>SOLICITUD </a:t>
            </a:r>
            <a:r>
              <a:rPr lang="es-ES" dirty="0">
                <a:solidFill>
                  <a:prstClr val="black"/>
                </a:solidFill>
              </a:rPr>
              <a:t>DE SERVICIO A TRAVÉS DE LA PÁGINA DE FACEBOOK</a:t>
            </a: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97 ATENCIONES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616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-1" y="-155864"/>
            <a:ext cx="4365171" cy="701386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36171" y="631937"/>
            <a:ext cx="10515600" cy="848520"/>
          </a:xfrm>
        </p:spPr>
        <p:txBody>
          <a:bodyPr/>
          <a:lstStyle/>
          <a:p>
            <a:pPr algn="ctr"/>
            <a:r>
              <a:rPr lang="es-ES" b="1" dirty="0" smtClean="0"/>
              <a:t>REPORTE DE GOOGLE</a:t>
            </a:r>
            <a:endParaRPr lang="es-MX" b="1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/>
          </p:nvPr>
        </p:nvGraphicFramePr>
        <p:xfrm>
          <a:off x="2160814" y="3789680"/>
          <a:ext cx="8474528" cy="276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5014"/>
                <a:gridCol w="6999514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MX" b="0" dirty="0" smtClean="0">
                          <a:solidFill>
                            <a:schemeClr val="tx1"/>
                          </a:solidFill>
                        </a:rPr>
                        <a:t>5,146</a:t>
                      </a:r>
                      <a:endParaRPr lang="es-MX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MX" b="0" dirty="0" smtClean="0">
                          <a:solidFill>
                            <a:schemeClr val="tx1"/>
                          </a:solidFill>
                        </a:rPr>
                        <a:t>PERSONAS VIERON EL PERFIL DE NEGOCIOS</a:t>
                      </a:r>
                      <a:endParaRPr lang="es-MX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MX" dirty="0" smtClean="0"/>
                        <a:t>1,017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MX" dirty="0" smtClean="0"/>
                        <a:t>BÚSQUEDAS QUE MOSTRARON EL PERFIL DE NEGOCIOS EN LOS RESULTADOS DE BÚSQUEDA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MX" dirty="0" smtClean="0"/>
                        <a:t>305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MX" dirty="0" smtClean="0"/>
                        <a:t>SOLICITUDE</a:t>
                      </a:r>
                      <a:r>
                        <a:rPr lang="es-MX" baseline="0" dirty="0" smtClean="0"/>
                        <a:t>S DE INSTRUCCIONES SOBRE CÓMO LLEGAR, REALIZADAS DESDE </a:t>
                      </a:r>
                      <a:r>
                        <a:rPr lang="es-MX" dirty="0" smtClean="0"/>
                        <a:t>EL PERFIL DE NEGOCIOS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MX" dirty="0" smtClean="0"/>
                        <a:t>569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MX" dirty="0" smtClean="0"/>
                        <a:t>INTERACCIONES DESDE EL PERFIL DE NEGOCIOS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MX" dirty="0" smtClean="0"/>
                        <a:t>178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MX" dirty="0" smtClean="0"/>
                        <a:t>LLAMADAS</a:t>
                      </a:r>
                      <a:r>
                        <a:rPr lang="es-MX" baseline="0" dirty="0" smtClean="0"/>
                        <a:t> DESDE </a:t>
                      </a:r>
                      <a:r>
                        <a:rPr lang="es-MX" dirty="0" smtClean="0"/>
                        <a:t>EL PERFIL DE NEGOCIOS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ES" dirty="0" smtClean="0"/>
                        <a:t>86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dirty="0" smtClean="0"/>
                        <a:t>CLICKS</a:t>
                      </a:r>
                      <a:r>
                        <a:rPr lang="es-ES" baseline="0" dirty="0" smtClean="0"/>
                        <a:t> EN LA PAGINA WEB </a:t>
                      </a:r>
                      <a:endParaRPr lang="es-MX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6480" t="27709" r="7565" b="3964"/>
          <a:stretch/>
        </p:blipFill>
        <p:spPr>
          <a:xfrm>
            <a:off x="2316148" y="1241093"/>
            <a:ext cx="7875816" cy="2555963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1166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8B24741-11CE-7EAC-D263-21CB3C44E7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-176645"/>
            <a:ext cx="4365171" cy="703464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97143" y="664047"/>
            <a:ext cx="10456657" cy="935139"/>
          </a:xfrm>
        </p:spPr>
        <p:txBody>
          <a:bodyPr>
            <a:normAutofit fontScale="90000"/>
          </a:bodyPr>
          <a:lstStyle/>
          <a:p>
            <a:pPr algn="ctr"/>
            <a:r>
              <a:rPr lang="es-MX" b="1" dirty="0"/>
              <a:t>ATENCIONES BRINDADAS EN EL ÁREA </a:t>
            </a:r>
            <a:r>
              <a:rPr lang="es-MX" b="1" dirty="0" smtClean="0"/>
              <a:t>DE</a:t>
            </a:r>
            <a:br>
              <a:rPr lang="es-MX" b="1" dirty="0" smtClean="0"/>
            </a:br>
            <a:r>
              <a:rPr lang="es-MX" b="1" dirty="0" smtClean="0"/>
              <a:t>TRABAJO </a:t>
            </a:r>
            <a:r>
              <a:rPr lang="es-MX" b="1" dirty="0"/>
              <a:t>SOCIAL</a:t>
            </a:r>
          </a:p>
        </p:txBody>
      </p:sp>
      <p:graphicFrame>
        <p:nvGraphicFramePr>
          <p:cNvPr id="9" name="Marcador de contenido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6737940"/>
              </p:ext>
            </p:extLst>
          </p:nvPr>
        </p:nvGraphicFramePr>
        <p:xfrm>
          <a:off x="838200" y="1661532"/>
          <a:ext cx="10570028" cy="47504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65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34F1AA6-C122-01DC-4C4B-E582F67BB5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-238991"/>
            <a:ext cx="4365171" cy="7096991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39801" y="1416678"/>
            <a:ext cx="1144385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8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PROGRAMA</a:t>
            </a:r>
          </a:p>
          <a:p>
            <a:pPr algn="ctr"/>
            <a:r>
              <a:rPr lang="es-ES" sz="48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“ADELANTE LAS MUJERES”</a:t>
            </a:r>
          </a:p>
          <a:p>
            <a:pPr algn="ctr"/>
            <a:endParaRPr lang="es-MX" sz="4800" b="1" dirty="0" smtClean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s-MX" sz="48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INFORME </a:t>
            </a:r>
            <a:r>
              <a:rPr lang="es-MX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TRIMESTRAL</a:t>
            </a:r>
            <a:br>
              <a:rPr lang="es-MX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MX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JULIO, AGOSTO Y SEPTIEMBRE, 2022</a:t>
            </a:r>
            <a:endParaRPr lang="es-MX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4225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-166255"/>
            <a:ext cx="4365171" cy="702425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02658" y="34207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MX" b="1" dirty="0"/>
              <a:t/>
            </a:r>
            <a:br>
              <a:rPr lang="es-MX" b="1" dirty="0"/>
            </a:br>
            <a:r>
              <a:rPr lang="es-MX" b="1" dirty="0"/>
              <a:t>ESTADÍSTICA DEL RANGO DE EDAD DE LAS MUJERES ATENDIDAS</a:t>
            </a: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6466604"/>
              </p:ext>
            </p:extLst>
          </p:nvPr>
        </p:nvGraphicFramePr>
        <p:xfrm>
          <a:off x="762001" y="1825625"/>
          <a:ext cx="10983686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9362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-270164"/>
            <a:ext cx="4365171" cy="712816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025912"/>
            <a:ext cx="10515600" cy="197605"/>
          </a:xfrm>
        </p:spPr>
        <p:txBody>
          <a:bodyPr>
            <a:noAutofit/>
          </a:bodyPr>
          <a:lstStyle/>
          <a:p>
            <a:pPr algn="ctr"/>
            <a:r>
              <a:rPr lang="es-MX" sz="3600" b="1" dirty="0"/>
              <a:t>ESTADÍSTICA DE LA ZONA DEMOGRÁFICA DONDE HABITAN LAS MUJERES ATENDIDAS</a:t>
            </a: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6506330"/>
              </p:ext>
            </p:extLst>
          </p:nvPr>
        </p:nvGraphicFramePr>
        <p:xfrm>
          <a:off x="838200" y="1814531"/>
          <a:ext cx="10515600" cy="4633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3156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-145473"/>
            <a:ext cx="4365171" cy="700347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6458" y="63598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MX" b="1" dirty="0"/>
              <a:t>ESTADÍSTICA DEL ÁMBITO LABORAL DE LAS MUJERES ATENDIDAS</a:t>
            </a: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3734851"/>
              </p:ext>
            </p:extLst>
          </p:nvPr>
        </p:nvGraphicFramePr>
        <p:xfrm>
          <a:off x="838200" y="1961549"/>
          <a:ext cx="10515600" cy="4686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3273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-166255"/>
            <a:ext cx="4365171" cy="702425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93801" y="65775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MX" b="1" dirty="0"/>
              <a:t>ESTADÍSTICA DE TIPOS DE VIOLENCIA QUE PRESENTAN  LAS MUJERES ATENDIDAS</a:t>
            </a:r>
          </a:p>
        </p:txBody>
      </p:sp>
      <p:graphicFrame>
        <p:nvGraphicFramePr>
          <p:cNvPr id="8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8758062"/>
              </p:ext>
            </p:extLst>
          </p:nvPr>
        </p:nvGraphicFramePr>
        <p:xfrm>
          <a:off x="818406" y="1718051"/>
          <a:ext cx="11082985" cy="4753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6088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-176645"/>
            <a:ext cx="4365171" cy="703464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93801" y="65775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MX" b="1" dirty="0"/>
              <a:t>ESTADÍSTICA DE MODALIDAD DE VIOLENCIA QUE PRESENTAN  LAS MUJERES ATENDIDAS</a:t>
            </a:r>
          </a:p>
        </p:txBody>
      </p:sp>
      <p:graphicFrame>
        <p:nvGraphicFramePr>
          <p:cNvPr id="8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2674299"/>
              </p:ext>
            </p:extLst>
          </p:nvPr>
        </p:nvGraphicFramePr>
        <p:xfrm>
          <a:off x="859970" y="1624533"/>
          <a:ext cx="10748449" cy="4753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0115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-239486"/>
            <a:ext cx="4365171" cy="7097486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838200" y="44580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MX" sz="4000" b="1" dirty="0"/>
              <a:t>ESTADÍSTICA DE NIVELES DE RIESGO QUE PRESENTAN  LAS MUJERES ATENDIDAS Y CASOS DE VIOLENCIA</a:t>
            </a:r>
          </a:p>
        </p:txBody>
      </p:sp>
      <p:graphicFrame>
        <p:nvGraphicFramePr>
          <p:cNvPr id="6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1510936"/>
              </p:ext>
            </p:extLst>
          </p:nvPr>
        </p:nvGraphicFramePr>
        <p:xfrm>
          <a:off x="1221118" y="1320132"/>
          <a:ext cx="11090623" cy="5368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9885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-249382"/>
            <a:ext cx="4365171" cy="710738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677749"/>
            <a:ext cx="10515600" cy="1325563"/>
          </a:xfrm>
        </p:spPr>
        <p:txBody>
          <a:bodyPr/>
          <a:lstStyle/>
          <a:p>
            <a:pPr algn="ctr"/>
            <a:r>
              <a:rPr lang="es-MX" b="1" dirty="0"/>
              <a:t>ESTADÍSTICA DE INDICADOR POR DERIVACIÓN A ÁREAS DE ATENCIÓN</a:t>
            </a:r>
          </a:p>
        </p:txBody>
      </p:sp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3865674"/>
              </p:ext>
            </p:extLst>
          </p:nvPr>
        </p:nvGraphicFramePr>
        <p:xfrm>
          <a:off x="838200" y="1856798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2086858" y="2148639"/>
            <a:ext cx="88174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900" dirty="0">
                <a:solidFill>
                  <a:prstClr val="black"/>
                </a:solidFill>
              </a:rPr>
              <a:t>109</a:t>
            </a:r>
          </a:p>
          <a:p>
            <a:pPr algn="ctr"/>
            <a:r>
              <a:rPr lang="es-MX" sz="900" dirty="0">
                <a:solidFill>
                  <a:prstClr val="black"/>
                </a:solidFill>
              </a:rPr>
              <a:t>Mujeres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4552152" y="3244334"/>
            <a:ext cx="88174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900" dirty="0">
                <a:solidFill>
                  <a:prstClr val="black"/>
                </a:solidFill>
              </a:rPr>
              <a:t>68</a:t>
            </a:r>
          </a:p>
          <a:p>
            <a:pPr algn="ctr"/>
            <a:r>
              <a:rPr lang="es-MX" sz="900" dirty="0">
                <a:solidFill>
                  <a:prstClr val="black"/>
                </a:solidFill>
              </a:rPr>
              <a:t>Mujeres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7071233" y="3463666"/>
            <a:ext cx="88174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900" dirty="0">
                <a:solidFill>
                  <a:prstClr val="black"/>
                </a:solidFill>
              </a:rPr>
              <a:t>61</a:t>
            </a:r>
          </a:p>
          <a:p>
            <a:pPr algn="ctr"/>
            <a:r>
              <a:rPr lang="es-MX" sz="900" dirty="0">
                <a:solidFill>
                  <a:prstClr val="black"/>
                </a:solidFill>
              </a:rPr>
              <a:t>Mujeres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9565069" y="5218882"/>
            <a:ext cx="88174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900" dirty="0">
                <a:solidFill>
                  <a:prstClr val="black"/>
                </a:solidFill>
              </a:rPr>
              <a:t>2</a:t>
            </a:r>
          </a:p>
          <a:p>
            <a:pPr algn="ctr"/>
            <a:r>
              <a:rPr lang="es-MX" sz="900" dirty="0">
                <a:solidFill>
                  <a:prstClr val="black"/>
                </a:solidFill>
              </a:rPr>
              <a:t>Mujer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3154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96787" y="424543"/>
            <a:ext cx="10515600" cy="1260216"/>
          </a:xfrm>
        </p:spPr>
        <p:txBody>
          <a:bodyPr>
            <a:normAutofit fontScale="90000"/>
          </a:bodyPr>
          <a:lstStyle/>
          <a:p>
            <a:pPr algn="ctr"/>
            <a:r>
              <a:rPr lang="es-MX" b="1" dirty="0"/>
              <a:t>ATENCIONES BRINDADAS EN EL </a:t>
            </a:r>
            <a:r>
              <a:rPr lang="es-MX" b="1" dirty="0" smtClean="0"/>
              <a:t>ÁREA PSICOLÓGICA</a:t>
            </a:r>
            <a:endParaRPr lang="es-MX" b="1" dirty="0"/>
          </a:p>
        </p:txBody>
      </p:sp>
      <p:graphicFrame>
        <p:nvGraphicFramePr>
          <p:cNvPr id="9" name="Marcador de contenido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8463378"/>
              </p:ext>
            </p:extLst>
          </p:nvPr>
        </p:nvGraphicFramePr>
        <p:xfrm>
          <a:off x="1109701" y="1637104"/>
          <a:ext cx="10515600" cy="4916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3634692" y="1284649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solidFill>
                  <a:prstClr val="black"/>
                </a:solidFill>
              </a:rPr>
              <a:t>593 ATENCIONES</a:t>
            </a:r>
            <a:endParaRPr lang="es-MX" sz="2000" b="1" dirty="0">
              <a:solidFill>
                <a:prstClr val="black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7066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-228600"/>
            <a:ext cx="4365171" cy="70866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02658" y="34207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MX" b="1" dirty="0"/>
              <a:t/>
            </a:r>
            <a:br>
              <a:rPr lang="es-MX" b="1" dirty="0"/>
            </a:br>
            <a:r>
              <a:rPr lang="es-MX" sz="4900" b="1" dirty="0"/>
              <a:t>ESTADÍSTICA </a:t>
            </a:r>
            <a:r>
              <a:rPr lang="es-MX" sz="4900" b="1" dirty="0" smtClean="0"/>
              <a:t>DEL RANGO </a:t>
            </a:r>
            <a:r>
              <a:rPr lang="es-MX" sz="4900" b="1" dirty="0"/>
              <a:t>DE EDAD </a:t>
            </a:r>
            <a:r>
              <a:rPr lang="es-MX" sz="4900" b="1" dirty="0" smtClean="0"/>
              <a:t>DE </a:t>
            </a:r>
            <a:r>
              <a:rPr lang="es-MX" sz="4900" b="1" dirty="0"/>
              <a:t>LAS MUJERES ATENDIDAS</a:t>
            </a: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5380732"/>
              </p:ext>
            </p:extLst>
          </p:nvPr>
        </p:nvGraphicFramePr>
        <p:xfrm>
          <a:off x="762001" y="1825625"/>
          <a:ext cx="10983686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19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-163286"/>
            <a:ext cx="4365171" cy="702128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93801" y="657758"/>
            <a:ext cx="10515600" cy="1325563"/>
          </a:xfrm>
        </p:spPr>
        <p:txBody>
          <a:bodyPr/>
          <a:lstStyle/>
          <a:p>
            <a:pPr algn="ctr"/>
            <a:r>
              <a:rPr lang="es-MX" b="1" dirty="0"/>
              <a:t>ESTADÍSTICA </a:t>
            </a:r>
            <a:r>
              <a:rPr lang="es-MX" b="1" dirty="0" smtClean="0"/>
              <a:t>DE LA </a:t>
            </a:r>
            <a:r>
              <a:rPr lang="es-MX" b="1" dirty="0"/>
              <a:t>ZONA DEMOGRÁFICA </a:t>
            </a:r>
            <a:r>
              <a:rPr lang="es-MX" b="1" dirty="0" smtClean="0"/>
              <a:t>DONDE HABITAN LAS </a:t>
            </a:r>
            <a:r>
              <a:rPr lang="es-MX" b="1" dirty="0"/>
              <a:t>MUJERES </a:t>
            </a:r>
            <a:r>
              <a:rPr lang="es-MX" b="1" dirty="0" smtClean="0"/>
              <a:t>ATENDIDAS</a:t>
            </a:r>
            <a:endParaRPr lang="es-MX" b="1" dirty="0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33792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55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34F1AA6-C122-01DC-4C4B-E582F67BB5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-238991"/>
            <a:ext cx="4365171" cy="7096991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50818" y="644236"/>
            <a:ext cx="10002982" cy="3802392"/>
          </a:xfrm>
        </p:spPr>
        <p:txBody>
          <a:bodyPr>
            <a:normAutofit/>
          </a:bodyPr>
          <a:lstStyle/>
          <a:p>
            <a:pPr marL="457200" lvl="1" indent="0" algn="ctr">
              <a:buNone/>
            </a:pPr>
            <a:r>
              <a:rPr lang="es-MX" sz="4800" dirty="0"/>
              <a:t>INFORME TRIMESTRAL</a:t>
            </a:r>
            <a:br>
              <a:rPr lang="es-MX" sz="4800" dirty="0"/>
            </a:br>
            <a:r>
              <a:rPr lang="es-MX" sz="4800" dirty="0"/>
              <a:t>JULIO, AGOSTO Y SEPTIEMBRE, 2022</a:t>
            </a:r>
            <a:endParaRPr lang="es-MX" sz="4800" dirty="0" smtClean="0"/>
          </a:p>
          <a:p>
            <a:pPr marL="457200" lvl="1" indent="0" algn="ctr">
              <a:buNone/>
            </a:pPr>
            <a:endParaRPr lang="es-MX" sz="1400" dirty="0" smtClean="0"/>
          </a:p>
          <a:p>
            <a:pPr marL="457200" lvl="1" indent="0" algn="ctr">
              <a:buNone/>
            </a:pPr>
            <a:r>
              <a:rPr lang="es-MX" sz="3600" dirty="0" smtClean="0"/>
              <a:t>CONTENIDO</a:t>
            </a:r>
            <a:endParaRPr lang="es-MX" sz="3600" dirty="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7156384"/>
              </p:ext>
            </p:extLst>
          </p:nvPr>
        </p:nvGraphicFramePr>
        <p:xfrm>
          <a:off x="1362199" y="3048421"/>
          <a:ext cx="9991601" cy="27964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32124"/>
                <a:gridCol w="249382"/>
                <a:gridCol w="61009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TÍTULO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PÁG.</a:t>
                      </a:r>
                      <a:endParaRPr lang="es-MX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MX" sz="1800" b="1" dirty="0" smtClean="0">
                          <a:latin typeface="+mn-lt"/>
                        </a:rPr>
                        <a:t>1. INFORME DE ACTIVIDADES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…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4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1" dirty="0" smtClean="0"/>
                        <a:t>2. INFORME FINANCIERO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/>
                        <a:t>…</a:t>
                      </a:r>
                      <a:endParaRPr lang="es-MX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80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MX" sz="1800" b="1" dirty="0" smtClean="0">
                          <a:solidFill>
                            <a:prstClr val="black"/>
                          </a:solidFill>
                        </a:rPr>
                        <a:t>3. PRINCIPALES LOGROS EN MATERIA DE ARMONIZACIÓN CONTABLE Y LEGAL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…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86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MX" sz="1800" b="1" dirty="0" smtClean="0">
                          <a:solidFill>
                            <a:prstClr val="black"/>
                          </a:solidFill>
                        </a:rPr>
                        <a:t>4. AVANCE DE ACTIVIDADES</a:t>
                      </a:r>
                      <a:r>
                        <a:rPr lang="es-MX" sz="1800" b="1" baseline="0" dirty="0" smtClean="0">
                          <a:solidFill>
                            <a:prstClr val="black"/>
                          </a:solidFill>
                        </a:rPr>
                        <a:t> </a:t>
                      </a:r>
                      <a:r>
                        <a:rPr lang="es-MX" sz="1800" b="1" dirty="0" smtClean="0">
                          <a:solidFill>
                            <a:prstClr val="black"/>
                          </a:solidFill>
                        </a:rPr>
                        <a:t>DEL SISTEMA MUNICIPAL DE IGUALDAD SUSTANTIVA ENTRE MUJERES Y HOMBRES DE SAN JUAN DEL RÍO, QRO.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 smtClean="0"/>
                    </a:p>
                    <a:p>
                      <a:r>
                        <a:rPr lang="es-ES" dirty="0" smtClean="0"/>
                        <a:t>…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 smtClean="0"/>
                    </a:p>
                    <a:p>
                      <a:pPr algn="ctr"/>
                      <a:r>
                        <a:rPr lang="es-ES" dirty="0" smtClean="0"/>
                        <a:t>94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MX" sz="1800" b="1" dirty="0" smtClean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CONVENIOS APROBADOS EN LA CUARTA SESIÓN ORDINARIA DEL CONSEJO DIRECTIVO DEL INSTITUTO MUNICIPAL DE LA MUJER EN SAN JUAN DEL RÍO, QRO.</a:t>
                      </a:r>
                      <a:endParaRPr lang="es-MX" sz="16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 smtClean="0"/>
                    </a:p>
                    <a:p>
                      <a:r>
                        <a:rPr lang="es-ES" dirty="0" smtClean="0"/>
                        <a:t>…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 smtClean="0"/>
                    </a:p>
                    <a:p>
                      <a:pPr algn="ctr"/>
                      <a:r>
                        <a:rPr lang="es-ES" dirty="0" smtClean="0"/>
                        <a:t>96</a:t>
                      </a:r>
                      <a:endParaRPr lang="es-MX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78940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-176645"/>
            <a:ext cx="4365171" cy="703464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6458" y="63598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MX" b="1" dirty="0"/>
              <a:t>ESTADÍSTICA </a:t>
            </a:r>
            <a:r>
              <a:rPr lang="es-MX" b="1" dirty="0" smtClean="0"/>
              <a:t>DEL ÁMBITO LABORAL DE LAS MUJERES ATENDIDAS</a:t>
            </a:r>
            <a:endParaRPr lang="es-MX" b="1" dirty="0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3380800"/>
              </p:ext>
            </p:extLst>
          </p:nvPr>
        </p:nvGraphicFramePr>
        <p:xfrm>
          <a:off x="838200" y="1961549"/>
          <a:ext cx="10515600" cy="4351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0705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-174171"/>
            <a:ext cx="4365171" cy="703217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93801" y="65775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MX" b="1" dirty="0"/>
              <a:t>ESTADÍSTICA DE TIPOS DE </a:t>
            </a:r>
            <a:r>
              <a:rPr lang="es-MX" b="1" dirty="0" smtClean="0"/>
              <a:t>VIOLENCIA QUE PRESENTAN  </a:t>
            </a:r>
            <a:r>
              <a:rPr lang="es-MX" b="1" dirty="0"/>
              <a:t>LAS MUJERES </a:t>
            </a:r>
            <a:r>
              <a:rPr lang="es-MX" b="1" dirty="0" smtClean="0"/>
              <a:t>ATENDIDAS</a:t>
            </a:r>
            <a:endParaRPr lang="es-MX" b="1" dirty="0"/>
          </a:p>
        </p:txBody>
      </p:sp>
      <p:graphicFrame>
        <p:nvGraphicFramePr>
          <p:cNvPr id="8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528179"/>
              </p:ext>
            </p:extLst>
          </p:nvPr>
        </p:nvGraphicFramePr>
        <p:xfrm>
          <a:off x="859971" y="1624533"/>
          <a:ext cx="10515600" cy="4791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8785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-270164"/>
            <a:ext cx="4365171" cy="712816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93801" y="65775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MX" b="1" dirty="0"/>
              <a:t>ESTADÍSTICA DE MODALIDAD DE </a:t>
            </a:r>
            <a:r>
              <a:rPr lang="es-MX" b="1" dirty="0" smtClean="0"/>
              <a:t>VIOLENCIA QUE </a:t>
            </a:r>
            <a:r>
              <a:rPr lang="es-MX" b="1" dirty="0"/>
              <a:t>PRESENTAN  LAS MUJERES </a:t>
            </a:r>
            <a:r>
              <a:rPr lang="es-MX" b="1" dirty="0" smtClean="0"/>
              <a:t>ATENDIDAS</a:t>
            </a:r>
            <a:endParaRPr lang="es-MX" b="1" dirty="0"/>
          </a:p>
        </p:txBody>
      </p:sp>
      <p:graphicFrame>
        <p:nvGraphicFramePr>
          <p:cNvPr id="8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3043974"/>
              </p:ext>
            </p:extLst>
          </p:nvPr>
        </p:nvGraphicFramePr>
        <p:xfrm>
          <a:off x="859971" y="1624533"/>
          <a:ext cx="10515600" cy="4791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7019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-239486"/>
            <a:ext cx="4365171" cy="7097486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838200" y="44580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s-MX" sz="3600" b="1" dirty="0"/>
              <a:t>ESTADÍSTICA DE </a:t>
            </a:r>
            <a:r>
              <a:rPr lang="es-MX" sz="3600" b="1" dirty="0" smtClean="0"/>
              <a:t>NIVELES </a:t>
            </a:r>
            <a:r>
              <a:rPr lang="es-MX" sz="3600" b="1" dirty="0"/>
              <a:t>DE RIESGO </a:t>
            </a:r>
            <a:r>
              <a:rPr lang="es-MX" sz="3600" b="1" dirty="0" smtClean="0"/>
              <a:t>QUE PRESENTAN  </a:t>
            </a:r>
            <a:r>
              <a:rPr lang="es-MX" sz="3600" b="1" dirty="0"/>
              <a:t>LAS </a:t>
            </a:r>
            <a:r>
              <a:rPr lang="es-MX" sz="3600" b="1" dirty="0" smtClean="0"/>
              <a:t>MUJERES ATENDIDAS </a:t>
            </a:r>
            <a:r>
              <a:rPr lang="es-MX" sz="3600" b="1" dirty="0"/>
              <a:t>Y CASOS DE </a:t>
            </a:r>
            <a:r>
              <a:rPr lang="es-MX" sz="3600" b="1" dirty="0" smtClean="0"/>
              <a:t>VIOLENCIA</a:t>
            </a:r>
            <a:endParaRPr lang="es-MX" sz="3600" b="1" dirty="0"/>
          </a:p>
        </p:txBody>
      </p:sp>
      <p:graphicFrame>
        <p:nvGraphicFramePr>
          <p:cNvPr id="6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1977816"/>
              </p:ext>
            </p:extLst>
          </p:nvPr>
        </p:nvGraphicFramePr>
        <p:xfrm>
          <a:off x="957942" y="1489843"/>
          <a:ext cx="10827774" cy="5498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2339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858000"/>
          </a:xfrm>
          <a:prstGeom prst="rect">
            <a:avLst/>
          </a:prstGeom>
        </p:spPr>
      </p:pic>
      <p:sp>
        <p:nvSpPr>
          <p:cNvPr id="5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sz="3600" b="1" dirty="0"/>
              <a:t>ESTADÍSTICA DE INCIDENCIA</a:t>
            </a: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3642394"/>
              </p:ext>
            </p:extLst>
          </p:nvPr>
        </p:nvGraphicFramePr>
        <p:xfrm>
          <a:off x="838200" y="1385047"/>
          <a:ext cx="10515600" cy="4791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6657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96787" y="424543"/>
            <a:ext cx="10515600" cy="1260216"/>
          </a:xfrm>
        </p:spPr>
        <p:txBody>
          <a:bodyPr>
            <a:normAutofit/>
          </a:bodyPr>
          <a:lstStyle/>
          <a:p>
            <a:pPr algn="ctr"/>
            <a:r>
              <a:rPr lang="es-MX" b="1" dirty="0"/>
              <a:t>ATENCIONES BRINDADAS EN EL </a:t>
            </a:r>
            <a:r>
              <a:rPr lang="es-MX" b="1" dirty="0" smtClean="0"/>
              <a:t>ÁREA JURÍDICA</a:t>
            </a:r>
            <a:endParaRPr lang="es-MX" b="1" dirty="0"/>
          </a:p>
        </p:txBody>
      </p:sp>
      <p:graphicFrame>
        <p:nvGraphicFramePr>
          <p:cNvPr id="9" name="Marcador de contenido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5740767"/>
              </p:ext>
            </p:extLst>
          </p:nvPr>
        </p:nvGraphicFramePr>
        <p:xfrm>
          <a:off x="1109701" y="1637104"/>
          <a:ext cx="10515600" cy="4916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3711387" y="1284649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solidFill>
                  <a:prstClr val="black"/>
                </a:solidFill>
              </a:rPr>
              <a:t>159 </a:t>
            </a:r>
            <a:r>
              <a:rPr lang="es-MX" sz="2000" b="1" dirty="0">
                <a:solidFill>
                  <a:prstClr val="black"/>
                </a:solidFill>
              </a:rPr>
              <a:t>ATENCIONES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03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-228600"/>
            <a:ext cx="4365171" cy="70866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02658" y="34207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MX" b="1" dirty="0"/>
              <a:t/>
            </a:r>
            <a:br>
              <a:rPr lang="es-MX" b="1" dirty="0"/>
            </a:br>
            <a:r>
              <a:rPr lang="es-MX" sz="4900" b="1" dirty="0"/>
              <a:t>ESTADÍSTICA </a:t>
            </a:r>
            <a:r>
              <a:rPr lang="es-MX" sz="4900" b="1" dirty="0" smtClean="0"/>
              <a:t>DEL RANGO </a:t>
            </a:r>
            <a:r>
              <a:rPr lang="es-MX" sz="4900" b="1" dirty="0"/>
              <a:t>DE EDAD </a:t>
            </a:r>
            <a:r>
              <a:rPr lang="es-MX" sz="4900" b="1" dirty="0" smtClean="0"/>
              <a:t>DE </a:t>
            </a:r>
            <a:r>
              <a:rPr lang="es-MX" sz="4900" b="1" dirty="0"/>
              <a:t>LAS MUJERES ATENDIDAS</a:t>
            </a: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2619570"/>
              </p:ext>
            </p:extLst>
          </p:nvPr>
        </p:nvGraphicFramePr>
        <p:xfrm>
          <a:off x="751243" y="1990165"/>
          <a:ext cx="11329594" cy="4380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70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-163286"/>
            <a:ext cx="4365171" cy="702128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93801" y="657758"/>
            <a:ext cx="10515600" cy="1325563"/>
          </a:xfrm>
        </p:spPr>
        <p:txBody>
          <a:bodyPr/>
          <a:lstStyle/>
          <a:p>
            <a:pPr algn="ctr"/>
            <a:r>
              <a:rPr lang="es-MX" b="1" dirty="0"/>
              <a:t>ESTADÍSTICA </a:t>
            </a:r>
            <a:r>
              <a:rPr lang="es-MX" b="1" dirty="0" smtClean="0"/>
              <a:t>DE LA </a:t>
            </a:r>
            <a:r>
              <a:rPr lang="es-MX" b="1" dirty="0"/>
              <a:t>ZONA DEMOGRÁFICA </a:t>
            </a:r>
            <a:r>
              <a:rPr lang="es-MX" b="1" dirty="0" smtClean="0"/>
              <a:t>DONDE HABITAN LAS </a:t>
            </a:r>
            <a:r>
              <a:rPr lang="es-MX" b="1" dirty="0"/>
              <a:t>MUJERES </a:t>
            </a:r>
            <a:r>
              <a:rPr lang="es-MX" b="1" dirty="0" smtClean="0"/>
              <a:t>ATENDIDAS</a:t>
            </a:r>
            <a:endParaRPr lang="es-MX" b="1" dirty="0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077876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89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-246743"/>
            <a:ext cx="4365171" cy="710474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6458" y="63598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MX" b="1" dirty="0"/>
              <a:t>ESTADÍSTICA </a:t>
            </a:r>
            <a:r>
              <a:rPr lang="es-MX" b="1" dirty="0" smtClean="0"/>
              <a:t>DEL ÁMBITO LABORAL DE LAS MUJERES ATENDIDAS</a:t>
            </a:r>
            <a:endParaRPr lang="es-MX" b="1" dirty="0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085906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33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-159657"/>
            <a:ext cx="4365171" cy="701765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93801" y="65775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MX" b="1" dirty="0"/>
              <a:t>ESTADÍSTICA DE TIPOS DE </a:t>
            </a:r>
            <a:r>
              <a:rPr lang="es-MX" b="1" dirty="0" smtClean="0"/>
              <a:t>VIOLENCIA QUE PRESENTAN  </a:t>
            </a:r>
            <a:r>
              <a:rPr lang="es-MX" b="1" dirty="0"/>
              <a:t>LAS MUJERES </a:t>
            </a:r>
            <a:r>
              <a:rPr lang="es-MX" b="1" dirty="0" smtClean="0"/>
              <a:t>ATENDIDAS</a:t>
            </a:r>
            <a:endParaRPr lang="es-MX" b="1" dirty="0"/>
          </a:p>
        </p:txBody>
      </p:sp>
      <p:graphicFrame>
        <p:nvGraphicFramePr>
          <p:cNvPr id="8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6774274"/>
              </p:ext>
            </p:extLst>
          </p:nvPr>
        </p:nvGraphicFramePr>
        <p:xfrm>
          <a:off x="859971" y="1624533"/>
          <a:ext cx="10515600" cy="4791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48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7F213517-3EC6-AC2C-73C2-002CFC1FE9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-155864"/>
            <a:ext cx="4365171" cy="709699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37558" y="1849700"/>
            <a:ext cx="10319656" cy="2387600"/>
          </a:xfrm>
        </p:spPr>
        <p:txBody>
          <a:bodyPr>
            <a:normAutofit/>
          </a:bodyPr>
          <a:lstStyle/>
          <a:p>
            <a:r>
              <a:rPr lang="es-MX" sz="4800" b="1" dirty="0" smtClean="0">
                <a:latin typeface="+mn-lt"/>
              </a:rPr>
              <a:t>INFORME DE ACTIVIDADES</a:t>
            </a:r>
            <a:br>
              <a:rPr lang="es-MX" sz="4800" b="1" dirty="0" smtClean="0">
                <a:latin typeface="+mn-lt"/>
              </a:rPr>
            </a:br>
            <a:r>
              <a:rPr lang="es-MX" sz="4800" b="1" dirty="0">
                <a:latin typeface="+mn-lt"/>
              </a:rPr>
              <a:t/>
            </a:r>
            <a:br>
              <a:rPr lang="es-MX" sz="4800" b="1" dirty="0">
                <a:latin typeface="+mn-lt"/>
              </a:rPr>
            </a:br>
            <a:r>
              <a:rPr lang="es-MX" sz="4800" b="1" dirty="0" smtClean="0">
                <a:latin typeface="+mn-lt"/>
              </a:rPr>
              <a:t>JULIO, AGOSTO Y SEPTIEMBRE, </a:t>
            </a:r>
            <a:r>
              <a:rPr lang="es-MX" sz="4800" b="1" dirty="0">
                <a:latin typeface="+mn-lt"/>
              </a:rPr>
              <a:t>2022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8527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-188686"/>
            <a:ext cx="4365171" cy="704668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93801" y="67227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MX" b="1" dirty="0"/>
              <a:t>ESTADÍSTICA DE MODALIDAD DE </a:t>
            </a:r>
            <a:r>
              <a:rPr lang="es-MX" b="1" dirty="0" smtClean="0"/>
              <a:t>VIOLENCIA QUE </a:t>
            </a:r>
            <a:r>
              <a:rPr lang="es-MX" b="1" dirty="0"/>
              <a:t>PRESENTAN  LAS MUJERES </a:t>
            </a:r>
            <a:r>
              <a:rPr lang="es-MX" b="1" dirty="0" smtClean="0"/>
              <a:t>ATENDIDAS</a:t>
            </a:r>
            <a:endParaRPr lang="es-MX" b="1" dirty="0"/>
          </a:p>
        </p:txBody>
      </p:sp>
      <p:graphicFrame>
        <p:nvGraphicFramePr>
          <p:cNvPr id="8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7646560"/>
              </p:ext>
            </p:extLst>
          </p:nvPr>
        </p:nvGraphicFramePr>
        <p:xfrm>
          <a:off x="870728" y="1624533"/>
          <a:ext cx="10515600" cy="4791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57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-239486"/>
            <a:ext cx="4365171" cy="7097486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838200" y="44580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s-MX" sz="3600" b="1" dirty="0"/>
              <a:t>ESTADÍSTICA DE </a:t>
            </a:r>
            <a:r>
              <a:rPr lang="es-MX" sz="3600" b="1" dirty="0" smtClean="0"/>
              <a:t>NIVELES </a:t>
            </a:r>
            <a:r>
              <a:rPr lang="es-MX" sz="3600" b="1" dirty="0"/>
              <a:t>DE RIESGO </a:t>
            </a:r>
            <a:r>
              <a:rPr lang="es-MX" sz="3600" b="1" dirty="0" smtClean="0"/>
              <a:t>QUE PRESENTAN  </a:t>
            </a:r>
            <a:r>
              <a:rPr lang="es-MX" sz="3600" b="1" dirty="0"/>
              <a:t>LAS </a:t>
            </a:r>
            <a:r>
              <a:rPr lang="es-MX" sz="3600" b="1" dirty="0" smtClean="0"/>
              <a:t>MUJERES ATENDIDAS </a:t>
            </a:r>
            <a:r>
              <a:rPr lang="es-MX" sz="3600" b="1" dirty="0"/>
              <a:t>Y CASOS DE </a:t>
            </a:r>
            <a:r>
              <a:rPr lang="es-MX" sz="3600" b="1" dirty="0" smtClean="0"/>
              <a:t>VIOLENCIA</a:t>
            </a:r>
            <a:endParaRPr lang="es-MX" sz="3600" b="1" dirty="0"/>
          </a:p>
        </p:txBody>
      </p:sp>
      <p:graphicFrame>
        <p:nvGraphicFramePr>
          <p:cNvPr id="6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7945254"/>
              </p:ext>
            </p:extLst>
          </p:nvPr>
        </p:nvGraphicFramePr>
        <p:xfrm>
          <a:off x="957942" y="1489843"/>
          <a:ext cx="10827774" cy="5498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15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858000"/>
          </a:xfrm>
          <a:prstGeom prst="rect">
            <a:avLst/>
          </a:prstGeom>
        </p:spPr>
      </p:pic>
      <p:sp>
        <p:nvSpPr>
          <p:cNvPr id="5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sz="3600" b="1" dirty="0"/>
              <a:t>ESTADÍSTICA DE INCIDENCIA</a:t>
            </a: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9689158"/>
              </p:ext>
            </p:extLst>
          </p:nvPr>
        </p:nvGraphicFramePr>
        <p:xfrm>
          <a:off x="838200" y="1385047"/>
          <a:ext cx="10515600" cy="4791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61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96787" y="424543"/>
            <a:ext cx="10515600" cy="1260216"/>
          </a:xfrm>
        </p:spPr>
        <p:txBody>
          <a:bodyPr>
            <a:noAutofit/>
          </a:bodyPr>
          <a:lstStyle/>
          <a:p>
            <a:pPr algn="ctr"/>
            <a:r>
              <a:rPr lang="es-MX" sz="4000" b="1" dirty="0"/>
              <a:t>ATENCIONES BRINDADAS EN EL </a:t>
            </a:r>
            <a:r>
              <a:rPr lang="es-MX" sz="4000" b="1" dirty="0" smtClean="0"/>
              <a:t>ÁREA DE SALUD</a:t>
            </a:r>
            <a:endParaRPr lang="es-MX" sz="4000" b="1" dirty="0"/>
          </a:p>
        </p:txBody>
      </p:sp>
      <p:graphicFrame>
        <p:nvGraphicFramePr>
          <p:cNvPr id="9" name="Marcador de contenido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3381894"/>
              </p:ext>
            </p:extLst>
          </p:nvPr>
        </p:nvGraphicFramePr>
        <p:xfrm>
          <a:off x="1109701" y="1889531"/>
          <a:ext cx="10515600" cy="4916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3624301" y="1437049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solidFill>
                  <a:prstClr val="black"/>
                </a:solidFill>
              </a:rPr>
              <a:t>826 ATENCIONES</a:t>
            </a:r>
            <a:endParaRPr lang="es-MX" sz="2000" b="1" dirty="0">
              <a:solidFill>
                <a:prstClr val="black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1471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-238991"/>
            <a:ext cx="4365171" cy="709699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91228" y="522677"/>
            <a:ext cx="10515600" cy="869706"/>
          </a:xfrm>
        </p:spPr>
        <p:txBody>
          <a:bodyPr>
            <a:normAutofit/>
          </a:bodyPr>
          <a:lstStyle/>
          <a:p>
            <a:pPr algn="ctr"/>
            <a:r>
              <a:rPr lang="es-MX" b="1" dirty="0"/>
              <a:t>ESTADÍSTICA DE </a:t>
            </a:r>
            <a:r>
              <a:rPr lang="es-MX" b="1" dirty="0" smtClean="0"/>
              <a:t>INCIDENCIA DE ATENCIÓN</a:t>
            </a:r>
            <a:endParaRPr lang="es-MX" b="1" dirty="0"/>
          </a:p>
        </p:txBody>
      </p:sp>
      <p:graphicFrame>
        <p:nvGraphicFramePr>
          <p:cNvPr id="8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9649876"/>
              </p:ext>
            </p:extLst>
          </p:nvPr>
        </p:nvGraphicFramePr>
        <p:xfrm>
          <a:off x="984662" y="1392383"/>
          <a:ext cx="10515600" cy="4791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3624301" y="1437049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solidFill>
                  <a:prstClr val="black"/>
                </a:solidFill>
              </a:rPr>
              <a:t>826 ATENCIONES</a:t>
            </a:r>
            <a:endParaRPr lang="es-MX" sz="2000" b="1" dirty="0">
              <a:solidFill>
                <a:prstClr val="black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4679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-238991"/>
            <a:ext cx="4365171" cy="709699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2010" y="647368"/>
            <a:ext cx="10515600" cy="869706"/>
          </a:xfrm>
        </p:spPr>
        <p:txBody>
          <a:bodyPr>
            <a:noAutofit/>
          </a:bodyPr>
          <a:lstStyle/>
          <a:p>
            <a:pPr algn="ctr"/>
            <a:r>
              <a:rPr lang="es-MX" sz="3600" b="1" dirty="0" smtClean="0"/>
              <a:t>ESTADÍSTICA DE INCIDENCIA DE</a:t>
            </a:r>
            <a:br>
              <a:rPr lang="es-MX" sz="3600" b="1" dirty="0" smtClean="0"/>
            </a:br>
            <a:r>
              <a:rPr lang="es-MX" sz="3600" b="1" dirty="0" smtClean="0"/>
              <a:t>ESTUDIO DE  MASTOGRAFÍAS</a:t>
            </a:r>
            <a:br>
              <a:rPr lang="es-MX" sz="3600" b="1" dirty="0" smtClean="0"/>
            </a:br>
            <a:r>
              <a:rPr lang="es-MX" sz="1400" b="1" dirty="0" smtClean="0"/>
              <a:t>171 Atenciones</a:t>
            </a:r>
            <a:endParaRPr lang="es-MX" sz="3600" b="1" dirty="0"/>
          </a:p>
        </p:txBody>
      </p:sp>
      <p:graphicFrame>
        <p:nvGraphicFramePr>
          <p:cNvPr id="8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329974"/>
              </p:ext>
            </p:extLst>
          </p:nvPr>
        </p:nvGraphicFramePr>
        <p:xfrm>
          <a:off x="1015835" y="1527465"/>
          <a:ext cx="10515600" cy="4791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2324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-238991"/>
            <a:ext cx="4365171" cy="709699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74354" y="720104"/>
            <a:ext cx="10515600" cy="869706"/>
          </a:xfrm>
        </p:spPr>
        <p:txBody>
          <a:bodyPr>
            <a:noAutofit/>
          </a:bodyPr>
          <a:lstStyle/>
          <a:p>
            <a:pPr algn="ctr"/>
            <a:r>
              <a:rPr lang="es-MX" sz="3200" b="1" dirty="0" smtClean="0"/>
              <a:t>ESTADÍSTICA DE INCIDENCIA DE</a:t>
            </a:r>
            <a:br>
              <a:rPr lang="es-MX" sz="3200" b="1" dirty="0" smtClean="0"/>
            </a:br>
            <a:r>
              <a:rPr lang="es-MX" sz="3200" b="1" dirty="0" smtClean="0"/>
              <a:t>ATENCIONES POR APLICACIÓN DE CONVENIOS DE COLABORACIÓN</a:t>
            </a:r>
            <a:br>
              <a:rPr lang="es-MX" sz="3200" b="1" dirty="0" smtClean="0"/>
            </a:br>
            <a:r>
              <a:rPr lang="es-MX" sz="1400" b="1" dirty="0" smtClean="0"/>
              <a:t>34 Atenciones</a:t>
            </a:r>
            <a:endParaRPr lang="es-MX" sz="3200" b="1" dirty="0"/>
          </a:p>
        </p:txBody>
      </p:sp>
      <p:graphicFrame>
        <p:nvGraphicFramePr>
          <p:cNvPr id="8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0041008"/>
              </p:ext>
            </p:extLst>
          </p:nvPr>
        </p:nvGraphicFramePr>
        <p:xfrm>
          <a:off x="1015835" y="1527464"/>
          <a:ext cx="10515600" cy="50084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642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65114" cy="685859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0936" y="70474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" sz="3600" b="1" dirty="0" smtClean="0"/>
              <a:t>CAMPAÑA DE SALUD EN EL CENTRO DE SALUD ORIENTE</a:t>
            </a:r>
            <a:br>
              <a:rPr lang="es-ES" sz="3600" b="1" dirty="0" smtClean="0"/>
            </a:br>
            <a:r>
              <a:rPr lang="es-ES" sz="1400" b="1" dirty="0" smtClean="0"/>
              <a:t>15 Beneficiadas habitantes de la Zona Oriente de SJR, </a:t>
            </a:r>
            <a:r>
              <a:rPr lang="es-ES" sz="1400" b="1" dirty="0" err="1" smtClean="0"/>
              <a:t>Qro</a:t>
            </a:r>
            <a:r>
              <a:rPr lang="es-ES" sz="1400" b="1" dirty="0" smtClean="0"/>
              <a:t>.</a:t>
            </a:r>
            <a:endParaRPr lang="es-MX" sz="3600" b="1" dirty="0"/>
          </a:p>
        </p:txBody>
      </p:sp>
      <p:sp>
        <p:nvSpPr>
          <p:cNvPr id="13" name="CuadroTexto 12"/>
          <p:cNvSpPr txBox="1"/>
          <p:nvPr/>
        </p:nvSpPr>
        <p:spPr>
          <a:xfrm>
            <a:off x="1716464" y="1425333"/>
            <a:ext cx="8904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/>
              <a:t> </a:t>
            </a:r>
            <a:endParaRPr lang="es-MX" sz="3600" dirty="0"/>
          </a:p>
        </p:txBody>
      </p:sp>
      <p:graphicFrame>
        <p:nvGraphicFramePr>
          <p:cNvPr id="8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0164065"/>
              </p:ext>
            </p:extLst>
          </p:nvPr>
        </p:nvGraphicFramePr>
        <p:xfrm>
          <a:off x="1015835" y="2246811"/>
          <a:ext cx="10515600" cy="40725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2867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-290945"/>
            <a:ext cx="4365171" cy="714894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98862" y="3052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MX" sz="4000" b="1" dirty="0"/>
              <a:t>ATENCIONES BRINDADAS EN EL ÁREA DE CONSTRUYENDO REDES</a:t>
            </a:r>
          </a:p>
        </p:txBody>
      </p:sp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863999"/>
              </p:ext>
            </p:extLst>
          </p:nvPr>
        </p:nvGraphicFramePr>
        <p:xfrm>
          <a:off x="1012371" y="2133600"/>
          <a:ext cx="105156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3439392" y="1397146"/>
            <a:ext cx="53788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 smtClean="0">
                <a:solidFill>
                  <a:prstClr val="black"/>
                </a:solidFill>
              </a:rPr>
              <a:t>193 ATENCIONES</a:t>
            </a:r>
            <a:endParaRPr lang="es-MX" sz="1600" b="1" dirty="0">
              <a:solidFill>
                <a:prstClr val="black"/>
              </a:solidFill>
            </a:endParaRPr>
          </a:p>
          <a:p>
            <a:pPr algn="ctr"/>
            <a:r>
              <a:rPr lang="es-MX" sz="1600" b="1" dirty="0" smtClean="0">
                <a:solidFill>
                  <a:prstClr val="black"/>
                </a:solidFill>
              </a:rPr>
              <a:t>188 </a:t>
            </a:r>
            <a:r>
              <a:rPr lang="es-MX" sz="1600" b="1" dirty="0">
                <a:solidFill>
                  <a:prstClr val="black"/>
                </a:solidFill>
              </a:rPr>
              <a:t>MUJERES</a:t>
            </a:r>
          </a:p>
          <a:p>
            <a:pPr algn="ctr"/>
            <a:r>
              <a:rPr lang="es-MX" sz="1600" b="1" dirty="0" smtClean="0">
                <a:solidFill>
                  <a:prstClr val="black"/>
                </a:solidFill>
              </a:rPr>
              <a:t>5 </a:t>
            </a:r>
            <a:r>
              <a:rPr lang="es-MX" sz="1600" b="1" dirty="0">
                <a:solidFill>
                  <a:prstClr val="black"/>
                </a:solidFill>
              </a:rPr>
              <a:t>HOMBRES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69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28698" y="2844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MX" sz="4000" b="1" dirty="0"/>
              <a:t>CONSTRUYENDO REDES</a:t>
            </a:r>
          </a:p>
        </p:txBody>
      </p:sp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979714" y="1240674"/>
            <a:ext cx="10450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solidFill>
                  <a:prstClr val="black"/>
                </a:solidFill>
              </a:rPr>
              <a:t>ATENCIONES BRINDADAS CON CURSOS Y TALLERES</a:t>
            </a:r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549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34F1AA6-C122-01DC-4C4B-E582F67BB5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-238991"/>
            <a:ext cx="4365171" cy="7096991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45028" y="1752600"/>
            <a:ext cx="10515600" cy="40760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4000" dirty="0"/>
              <a:t>Durante el período trimestral contemplado del mes de </a:t>
            </a:r>
            <a:r>
              <a:rPr lang="es-MX" sz="4000" dirty="0" smtClean="0"/>
              <a:t>julio </a:t>
            </a:r>
            <a:r>
              <a:rPr lang="es-MX" sz="4000" dirty="0"/>
              <a:t>a </a:t>
            </a:r>
            <a:r>
              <a:rPr lang="es-MX" sz="4000" dirty="0" smtClean="0"/>
              <a:t>septiembre </a:t>
            </a:r>
            <a:r>
              <a:rPr lang="es-MX" sz="4000" dirty="0"/>
              <a:t>de 2022, el Instituto Municipal </a:t>
            </a:r>
            <a:r>
              <a:rPr lang="es-MX" sz="4000" dirty="0" smtClean="0"/>
              <a:t>de la </a:t>
            </a:r>
            <a:r>
              <a:rPr lang="es-MX" sz="4000" dirty="0"/>
              <a:t>Mujer en San Juan del Río, Qro., brindó, a través de sus Áreas de Servicio </a:t>
            </a:r>
            <a:r>
              <a:rPr lang="es-MX" sz="4000" dirty="0" smtClean="0"/>
              <a:t>5,023 atenciones</a:t>
            </a:r>
            <a:r>
              <a:rPr lang="es-MX" sz="4000" dirty="0"/>
              <a:t>.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1660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65114" cy="685859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199" y="63040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" sz="3600" b="1" dirty="0" smtClean="0"/>
              <a:t>CURSOS DE REPARACION DE ELECTRODOMESTICOS </a:t>
            </a:r>
            <a:endParaRPr lang="es-MX" sz="3600" b="1" dirty="0"/>
          </a:p>
        </p:txBody>
      </p:sp>
      <p:sp>
        <p:nvSpPr>
          <p:cNvPr id="13" name="CuadroTexto 12"/>
          <p:cNvSpPr txBox="1"/>
          <p:nvPr/>
        </p:nvSpPr>
        <p:spPr>
          <a:xfrm>
            <a:off x="1643728" y="1545772"/>
            <a:ext cx="8904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/>
              <a:t>18 MUJERES  BENEFICIADAS</a:t>
            </a:r>
          </a:p>
          <a:p>
            <a:pPr algn="ctr"/>
            <a:r>
              <a:rPr lang="es-ES" sz="3600" dirty="0" smtClean="0"/>
              <a:t> </a:t>
            </a:r>
            <a:endParaRPr lang="es-MX" sz="36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011" y="2499879"/>
            <a:ext cx="4016198" cy="336677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905" y="2499879"/>
            <a:ext cx="4016197" cy="3366769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0126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" y="-594"/>
            <a:ext cx="4365114" cy="685859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600" b="1" dirty="0" smtClean="0"/>
              <a:t>SEMINARIO </a:t>
            </a:r>
            <a:endParaRPr lang="es-MX" sz="3600" b="1" dirty="0"/>
          </a:p>
        </p:txBody>
      </p:sp>
      <p:sp>
        <p:nvSpPr>
          <p:cNvPr id="13" name="CuadroTexto 12"/>
          <p:cNvSpPr txBox="1"/>
          <p:nvPr/>
        </p:nvSpPr>
        <p:spPr>
          <a:xfrm>
            <a:off x="1850556" y="1135720"/>
            <a:ext cx="890454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/>
              <a:t>“EMPODERAMIENTO Y EMPRENDIMIENTO 2022 A FAVOR DE LAS MUJERES SANJUANENSES”</a:t>
            </a:r>
          </a:p>
          <a:p>
            <a:pPr algn="ctr"/>
            <a:r>
              <a:rPr lang="es-ES" sz="2400" b="1" dirty="0" smtClean="0"/>
              <a:t>55 MUJERES BENEFICIADAS  </a:t>
            </a:r>
          </a:p>
          <a:p>
            <a:pPr algn="ctr"/>
            <a:r>
              <a:rPr lang="es-ES" sz="3600" dirty="0" smtClean="0"/>
              <a:t> </a:t>
            </a:r>
            <a:endParaRPr lang="es-MX" sz="36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527" y="2481831"/>
            <a:ext cx="3090412" cy="259068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55" y="1581996"/>
            <a:ext cx="3026726" cy="428166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152" y="2461284"/>
            <a:ext cx="3143320" cy="2635039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3028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65114" cy="685859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600" b="1" dirty="0" smtClean="0"/>
              <a:t>TALLER DE INICIO DE HUERTOS</a:t>
            </a:r>
            <a:endParaRPr lang="es-MX" sz="3600" b="1" dirty="0"/>
          </a:p>
        </p:txBody>
      </p:sp>
      <p:sp>
        <p:nvSpPr>
          <p:cNvPr id="13" name="CuadroTexto 12"/>
          <p:cNvSpPr txBox="1"/>
          <p:nvPr/>
        </p:nvSpPr>
        <p:spPr>
          <a:xfrm>
            <a:off x="1850556" y="1135720"/>
            <a:ext cx="89045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/>
              <a:t>16 PERSONAS BENEFICIADAS</a:t>
            </a:r>
          </a:p>
          <a:p>
            <a:pPr algn="ctr"/>
            <a:r>
              <a:rPr lang="es-ES" sz="2000" dirty="0" smtClean="0"/>
              <a:t>11 MUJERES</a:t>
            </a:r>
          </a:p>
          <a:p>
            <a:pPr algn="ctr"/>
            <a:r>
              <a:rPr lang="es-ES" sz="2000" dirty="0" smtClean="0"/>
              <a:t>5 HOMBRES</a:t>
            </a:r>
          </a:p>
          <a:p>
            <a:pPr algn="ctr"/>
            <a:r>
              <a:rPr lang="es-ES" sz="3600" dirty="0" smtClean="0"/>
              <a:t> </a:t>
            </a:r>
            <a:endParaRPr lang="es-MX" sz="36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857" y="2617197"/>
            <a:ext cx="4004813" cy="335722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026" y="2615430"/>
            <a:ext cx="4006921" cy="3358993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8497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86492"/>
            <a:ext cx="4365114" cy="685859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b="1" dirty="0" smtClean="0"/>
              <a:t>REDES MUCPAZ</a:t>
            </a:r>
            <a:br>
              <a:rPr lang="es-ES" b="1" dirty="0" smtClean="0"/>
            </a:br>
            <a:r>
              <a:rPr lang="es-ES" sz="2400" b="1" dirty="0" smtClean="0"/>
              <a:t>INSTALACION Y CAPACITACIÓN </a:t>
            </a:r>
            <a:br>
              <a:rPr lang="es-ES" sz="2400" b="1" dirty="0" smtClean="0"/>
            </a:br>
            <a:r>
              <a:rPr lang="es-ES" sz="2400" b="1" dirty="0" smtClean="0"/>
              <a:t>84 MUJERES PARTICIPANTES </a:t>
            </a:r>
            <a:endParaRPr lang="es-MX" sz="2400" b="1" dirty="0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00" y="2373330"/>
            <a:ext cx="3667153" cy="3074167"/>
          </a:xfr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065" y="2373330"/>
            <a:ext cx="3667153" cy="307416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030" y="2370387"/>
            <a:ext cx="3670664" cy="3077110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9874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86492"/>
            <a:ext cx="4365114" cy="685859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89100" y="755543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 smtClean="0"/>
              <a:t>TALLER COMPETENCIAS LABORALES </a:t>
            </a:r>
            <a:br>
              <a:rPr lang="es-ES" b="1" dirty="0" smtClean="0"/>
            </a:br>
            <a:r>
              <a:rPr lang="es-ES" sz="2400" b="1" dirty="0" smtClean="0"/>
              <a:t/>
            </a:r>
            <a:br>
              <a:rPr lang="es-ES" sz="2400" b="1" dirty="0" smtClean="0"/>
            </a:br>
            <a:r>
              <a:rPr lang="es-ES" sz="2400" b="1" dirty="0" smtClean="0"/>
              <a:t>20 MUJERES BENEFICIADAS </a:t>
            </a:r>
            <a:endParaRPr lang="es-MX" sz="2400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811" y="2373331"/>
            <a:ext cx="3989319" cy="334423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569" y="2373331"/>
            <a:ext cx="3989320" cy="3344238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3932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375A3F2D-4655-E379-1A3E-48EE001CC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858000"/>
          </a:xfrm>
          <a:prstGeom prst="rect">
            <a:avLst/>
          </a:prstGeom>
        </p:spPr>
      </p:pic>
      <p:graphicFrame>
        <p:nvGraphicFramePr>
          <p:cNvPr id="3" name="7 Marcador de contenido"/>
          <p:cNvGraphicFramePr>
            <a:graphicFrameLocks/>
          </p:cNvGraphicFramePr>
          <p:nvPr>
            <p:extLst/>
          </p:nvPr>
        </p:nvGraphicFramePr>
        <p:xfrm>
          <a:off x="1153886" y="1719263"/>
          <a:ext cx="7086599" cy="4406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4 Flecha abajo"/>
          <p:cNvSpPr/>
          <p:nvPr/>
        </p:nvSpPr>
        <p:spPr>
          <a:xfrm rot="10800000">
            <a:off x="9639069" y="3924619"/>
            <a:ext cx="1080119" cy="8092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</a:endParaRPr>
          </a:p>
        </p:txBody>
      </p:sp>
      <p:sp>
        <p:nvSpPr>
          <p:cNvPr id="6" name="1 CuadroTexto"/>
          <p:cNvSpPr txBox="1"/>
          <p:nvPr/>
        </p:nvSpPr>
        <p:spPr>
          <a:xfrm>
            <a:off x="8685216" y="4876606"/>
            <a:ext cx="29878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44546A">
                    <a:lumMod val="50000"/>
                  </a:srgbClr>
                </a:solidFill>
              </a:rPr>
              <a:t>300 Nuevas Integrantes</a:t>
            </a:r>
            <a:endParaRPr lang="es-MX" sz="1100" b="1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7" name="5 CuadroTexto"/>
          <p:cNvSpPr txBox="1"/>
          <p:nvPr/>
        </p:nvSpPr>
        <p:spPr>
          <a:xfrm>
            <a:off x="8240485" y="1065724"/>
            <a:ext cx="3584676" cy="2716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44546A">
                    <a:lumMod val="50000"/>
                  </a:srgbClr>
                </a:solidFill>
              </a:rPr>
              <a:t>Durante el trimestre julio a septiembre 2022 se incrementó la Red un  60%</a:t>
            </a:r>
            <a:endParaRPr lang="es-MX" sz="3200" b="1" dirty="0">
              <a:solidFill>
                <a:srgbClr val="44546A">
                  <a:lumMod val="50000"/>
                </a:srgbClr>
              </a:solidFill>
            </a:endParaRPr>
          </a:p>
          <a:p>
            <a:pPr marL="171450" indent="-171450" algn="ctr">
              <a:buFontTx/>
              <a:buChar char="-"/>
            </a:pPr>
            <a:endParaRPr lang="es-MX" sz="1050" b="1" dirty="0">
              <a:solidFill>
                <a:srgbClr val="44546A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12 CuadroTexto"/>
          <p:cNvSpPr txBox="1"/>
          <p:nvPr/>
        </p:nvSpPr>
        <p:spPr>
          <a:xfrm>
            <a:off x="3074978" y="2556167"/>
            <a:ext cx="64807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>
                <a:solidFill>
                  <a:prstClr val="black"/>
                </a:solidFill>
              </a:rPr>
              <a:t>200 Redes</a:t>
            </a:r>
            <a:endParaRPr lang="es-MX" sz="1400" dirty="0">
              <a:solidFill>
                <a:prstClr val="black"/>
              </a:solidFill>
            </a:endParaRPr>
          </a:p>
        </p:txBody>
      </p:sp>
      <p:sp>
        <p:nvSpPr>
          <p:cNvPr id="9" name="2 Título"/>
          <p:cNvSpPr txBox="1">
            <a:spLocks/>
          </p:cNvSpPr>
          <p:nvPr/>
        </p:nvSpPr>
        <p:spPr>
          <a:xfrm>
            <a:off x="2331465" y="826124"/>
            <a:ext cx="9036496" cy="6342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b="1" dirty="0"/>
              <a:t>RED </a:t>
            </a:r>
            <a:r>
              <a:rPr lang="es-MX" sz="3600" b="1" dirty="0" smtClean="0"/>
              <a:t>“ADELANTE </a:t>
            </a:r>
            <a:r>
              <a:rPr lang="es-MX" sz="3600" b="1" dirty="0"/>
              <a:t>LAS </a:t>
            </a:r>
            <a:r>
              <a:rPr lang="es-MX" sz="3600" b="1" dirty="0" smtClean="0"/>
              <a:t>MUJERES”</a:t>
            </a:r>
          </a:p>
          <a:p>
            <a:r>
              <a:rPr lang="es-MX" sz="2400" b="1" dirty="0" smtClean="0"/>
              <a:t>500 Integrantes</a:t>
            </a:r>
            <a:endParaRPr lang="es-MX" sz="2400" dirty="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4834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-374073"/>
            <a:ext cx="4365171" cy="723207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28698" y="2844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MX" sz="4000" b="1" dirty="0"/>
              <a:t>ATENCIONES BRINDADAS EN EL ÁREA DE CAPACITACIÓN </a:t>
            </a:r>
            <a:r>
              <a:rPr lang="es-MX" sz="4000" b="1" dirty="0" smtClean="0"/>
              <a:t>Y DESARROLLO HUMANO</a:t>
            </a:r>
            <a:endParaRPr lang="es-MX" sz="4000" b="1" dirty="0"/>
          </a:p>
        </p:txBody>
      </p:sp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5894792"/>
              </p:ext>
            </p:extLst>
          </p:nvPr>
        </p:nvGraphicFramePr>
        <p:xfrm>
          <a:off x="838200" y="1770082"/>
          <a:ext cx="10515600" cy="4668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3449783" y="1345192"/>
            <a:ext cx="53788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 smtClean="0">
                <a:solidFill>
                  <a:prstClr val="black"/>
                </a:solidFill>
              </a:rPr>
              <a:t>1,041 </a:t>
            </a:r>
            <a:r>
              <a:rPr lang="es-MX" sz="1600" b="1" dirty="0">
                <a:solidFill>
                  <a:prstClr val="black"/>
                </a:solidFill>
              </a:rPr>
              <a:t>ATENCIONES</a:t>
            </a:r>
          </a:p>
          <a:p>
            <a:pPr algn="ctr"/>
            <a:r>
              <a:rPr lang="es-MX" sz="1600" b="1" dirty="0" smtClean="0">
                <a:solidFill>
                  <a:prstClr val="black"/>
                </a:solidFill>
              </a:rPr>
              <a:t>587 </a:t>
            </a:r>
            <a:r>
              <a:rPr lang="es-MX" sz="1600" b="1" dirty="0">
                <a:solidFill>
                  <a:prstClr val="black"/>
                </a:solidFill>
              </a:rPr>
              <a:t>MUJERES</a:t>
            </a:r>
          </a:p>
          <a:p>
            <a:pPr algn="ctr"/>
            <a:r>
              <a:rPr lang="es-MX" sz="1600" b="1" dirty="0" smtClean="0">
                <a:solidFill>
                  <a:prstClr val="black"/>
                </a:solidFill>
              </a:rPr>
              <a:t>454 </a:t>
            </a:r>
            <a:r>
              <a:rPr lang="es-MX" sz="1600" b="1" dirty="0">
                <a:solidFill>
                  <a:prstClr val="black"/>
                </a:solidFill>
              </a:rPr>
              <a:t>HOMBRES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181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-228600"/>
            <a:ext cx="4365171" cy="70866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02658" y="34207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MX" b="1" dirty="0"/>
              <a:t/>
            </a:r>
            <a:br>
              <a:rPr lang="es-MX" b="1" dirty="0"/>
            </a:br>
            <a:r>
              <a:rPr lang="es-MX" sz="4900" b="1" dirty="0"/>
              <a:t>ESTADÍSTICA </a:t>
            </a:r>
            <a:r>
              <a:rPr lang="es-MX" sz="4900" b="1" dirty="0" smtClean="0"/>
              <a:t>DEL RANGO </a:t>
            </a:r>
            <a:r>
              <a:rPr lang="es-MX" sz="4900" b="1" dirty="0"/>
              <a:t>DE EDAD </a:t>
            </a:r>
            <a:r>
              <a:rPr lang="es-MX" sz="4900" b="1" dirty="0" smtClean="0"/>
              <a:t>DE </a:t>
            </a:r>
            <a:r>
              <a:rPr lang="es-MX" sz="4900" b="1" dirty="0"/>
              <a:t>LAS </a:t>
            </a:r>
            <a:r>
              <a:rPr lang="es-MX" sz="4900" b="1" dirty="0" smtClean="0"/>
              <a:t>PERSONAS </a:t>
            </a:r>
            <a:r>
              <a:rPr lang="es-MX" sz="4900" b="1" dirty="0"/>
              <a:t>ATENDIDAS</a:t>
            </a: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1696761"/>
              </p:ext>
            </p:extLst>
          </p:nvPr>
        </p:nvGraphicFramePr>
        <p:xfrm>
          <a:off x="762001" y="1825625"/>
          <a:ext cx="10983686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99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-238991"/>
            <a:ext cx="4365171" cy="709699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91228" y="522677"/>
            <a:ext cx="10515600" cy="869706"/>
          </a:xfrm>
        </p:spPr>
        <p:txBody>
          <a:bodyPr>
            <a:normAutofit/>
          </a:bodyPr>
          <a:lstStyle/>
          <a:p>
            <a:pPr algn="ctr"/>
            <a:r>
              <a:rPr lang="es-MX" b="1" dirty="0"/>
              <a:t>ESTADÍSTICA DE </a:t>
            </a:r>
            <a:r>
              <a:rPr lang="es-MX" b="1" dirty="0" smtClean="0"/>
              <a:t>INCIDENCIA DE ATENCIÓN</a:t>
            </a:r>
            <a:endParaRPr lang="es-MX" b="1" dirty="0"/>
          </a:p>
        </p:txBody>
      </p:sp>
      <p:graphicFrame>
        <p:nvGraphicFramePr>
          <p:cNvPr id="8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066193"/>
              </p:ext>
            </p:extLst>
          </p:nvPr>
        </p:nvGraphicFramePr>
        <p:xfrm>
          <a:off x="984662" y="1392383"/>
          <a:ext cx="10515600" cy="5169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3624301" y="1437049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solidFill>
                  <a:prstClr val="black"/>
                </a:solidFill>
              </a:rPr>
              <a:t>1,041 ATENCIONES</a:t>
            </a:r>
            <a:endParaRPr lang="es-MX" sz="2000" b="1" dirty="0">
              <a:solidFill>
                <a:prstClr val="black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58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1325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-238991"/>
            <a:ext cx="4365171" cy="709699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31569" y="473213"/>
            <a:ext cx="10515600" cy="869706"/>
          </a:xfrm>
        </p:spPr>
        <p:txBody>
          <a:bodyPr>
            <a:normAutofit fontScale="90000"/>
          </a:bodyPr>
          <a:lstStyle/>
          <a:p>
            <a:pPr algn="ctr"/>
            <a:r>
              <a:rPr lang="es-MX" b="1" dirty="0"/>
              <a:t>ESTADÍSTICA DE </a:t>
            </a:r>
            <a:r>
              <a:rPr lang="es-MX" b="1" dirty="0" smtClean="0"/>
              <a:t>INCIDENCIA DE CAPACITACIONES</a:t>
            </a:r>
            <a:endParaRPr lang="es-MX" b="1" dirty="0"/>
          </a:p>
        </p:txBody>
      </p:sp>
      <p:graphicFrame>
        <p:nvGraphicFramePr>
          <p:cNvPr id="8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94953"/>
              </p:ext>
            </p:extLst>
          </p:nvPr>
        </p:nvGraphicFramePr>
        <p:xfrm>
          <a:off x="1114650" y="1345411"/>
          <a:ext cx="11077350" cy="5169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3624301" y="1437049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solidFill>
                  <a:prstClr val="black"/>
                </a:solidFill>
              </a:rPr>
              <a:t>1,041 ATENCIONES</a:t>
            </a:r>
            <a:endParaRPr lang="es-MX" sz="2000" b="1" dirty="0">
              <a:solidFill>
                <a:prstClr val="black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59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586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375A3F2D-4655-E379-1A3E-48EE001CC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-218209"/>
            <a:ext cx="4365171" cy="7076209"/>
          </a:xfrm>
          <a:prstGeom prst="rect">
            <a:avLst/>
          </a:prstGeom>
        </p:spPr>
      </p:pic>
      <p:graphicFrame>
        <p:nvGraphicFramePr>
          <p:cNvPr id="3" name="7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1728469"/>
              </p:ext>
            </p:extLst>
          </p:nvPr>
        </p:nvGraphicFramePr>
        <p:xfrm>
          <a:off x="1233715" y="1719262"/>
          <a:ext cx="7590972" cy="49658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4 Flecha abajo"/>
          <p:cNvSpPr/>
          <p:nvPr/>
        </p:nvSpPr>
        <p:spPr>
          <a:xfrm rot="10800000">
            <a:off x="9639069" y="3390335"/>
            <a:ext cx="1080119" cy="13324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</a:endParaRPr>
          </a:p>
        </p:txBody>
      </p:sp>
      <p:sp>
        <p:nvSpPr>
          <p:cNvPr id="6" name="1 CuadroTexto"/>
          <p:cNvSpPr txBox="1"/>
          <p:nvPr/>
        </p:nvSpPr>
        <p:spPr>
          <a:xfrm>
            <a:off x="8685218" y="4930810"/>
            <a:ext cx="29878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796 más Atenciones</a:t>
            </a:r>
            <a:endParaRPr lang="es-MX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5 CuadroTexto"/>
          <p:cNvSpPr txBox="1"/>
          <p:nvPr/>
        </p:nvSpPr>
        <p:spPr>
          <a:xfrm>
            <a:off x="8722935" y="1474426"/>
            <a:ext cx="2808312" cy="1915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MAYOR </a:t>
            </a:r>
            <a:r>
              <a:rPr lang="es-MX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DEMANDA</a:t>
            </a:r>
          </a:p>
          <a:p>
            <a:pPr algn="ctr"/>
            <a:r>
              <a:rPr lang="es-MX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18.83%</a:t>
            </a:r>
            <a:endParaRPr lang="es-MX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71450" indent="-171450" algn="ctr">
              <a:buFontTx/>
              <a:buChar char="-"/>
            </a:pPr>
            <a:endParaRPr lang="es-MX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12 CuadroTexto"/>
          <p:cNvSpPr txBox="1"/>
          <p:nvPr/>
        </p:nvSpPr>
        <p:spPr>
          <a:xfrm>
            <a:off x="6642380" y="1939398"/>
            <a:ext cx="719480" cy="4154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>
                <a:solidFill>
                  <a:prstClr val="black"/>
                </a:solidFill>
              </a:rPr>
              <a:t>5,023</a:t>
            </a:r>
            <a:endParaRPr lang="es-MX" sz="1400" dirty="0">
              <a:solidFill>
                <a:prstClr val="black"/>
              </a:solidFill>
            </a:endParaRPr>
          </a:p>
          <a:p>
            <a:pPr algn="ctr"/>
            <a:r>
              <a:rPr lang="es-MX" sz="700" dirty="0">
                <a:solidFill>
                  <a:prstClr val="black"/>
                </a:solidFill>
              </a:rPr>
              <a:t>atenciones</a:t>
            </a:r>
            <a:endParaRPr lang="es-MX" sz="1400" dirty="0">
              <a:solidFill>
                <a:prstClr val="black"/>
              </a:solidFill>
            </a:endParaRPr>
          </a:p>
        </p:txBody>
      </p:sp>
      <p:sp>
        <p:nvSpPr>
          <p:cNvPr id="9" name="2 Título"/>
          <p:cNvSpPr txBox="1">
            <a:spLocks/>
          </p:cNvSpPr>
          <p:nvPr/>
        </p:nvSpPr>
        <p:spPr>
          <a:xfrm>
            <a:off x="2331465" y="516469"/>
            <a:ext cx="9036496" cy="10543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b="1" dirty="0">
                <a:solidFill>
                  <a:prstClr val="black"/>
                </a:solidFill>
              </a:rPr>
              <a:t>COMPARATIVO DE ATENCIONES CON EL </a:t>
            </a:r>
            <a:r>
              <a:rPr lang="es-MX" sz="3600" b="1" dirty="0" smtClean="0">
                <a:solidFill>
                  <a:prstClr val="black"/>
                </a:solidFill>
              </a:rPr>
              <a:t>TRIMESTRE </a:t>
            </a:r>
            <a:r>
              <a:rPr lang="es-MX" sz="3600" b="1" dirty="0">
                <a:solidFill>
                  <a:prstClr val="black"/>
                </a:solidFill>
              </a:rPr>
              <a:t>ANTERIOR</a:t>
            </a:r>
            <a:endParaRPr lang="es-MX" sz="3600" dirty="0">
              <a:solidFill>
                <a:prstClr val="black"/>
              </a:solidFill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4155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-238991"/>
            <a:ext cx="4365171" cy="709699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09701" y="567343"/>
            <a:ext cx="10515600" cy="869706"/>
          </a:xfrm>
        </p:spPr>
        <p:txBody>
          <a:bodyPr>
            <a:normAutofit fontScale="90000"/>
          </a:bodyPr>
          <a:lstStyle/>
          <a:p>
            <a:pPr algn="ctr"/>
            <a:r>
              <a:rPr lang="es-MX" b="1" dirty="0"/>
              <a:t>ESTADÍSTICA DE </a:t>
            </a:r>
            <a:r>
              <a:rPr lang="es-MX" b="1" dirty="0" smtClean="0"/>
              <a:t>INCIDENCIA DE CAPACITACIÓN POR ÁMBITOS DE ATENCIÓN</a:t>
            </a:r>
            <a:endParaRPr lang="es-MX" b="1" dirty="0"/>
          </a:p>
        </p:txBody>
      </p:sp>
      <p:graphicFrame>
        <p:nvGraphicFramePr>
          <p:cNvPr id="8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7352496"/>
              </p:ext>
            </p:extLst>
          </p:nvPr>
        </p:nvGraphicFramePr>
        <p:xfrm>
          <a:off x="984662" y="1392383"/>
          <a:ext cx="10515600" cy="5169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3624301" y="1437049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solidFill>
                  <a:prstClr val="black"/>
                </a:solidFill>
              </a:rPr>
              <a:t>1,041 ATENCIONES</a:t>
            </a:r>
            <a:endParaRPr lang="es-MX" sz="2000" b="1" dirty="0">
              <a:solidFill>
                <a:prstClr val="black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60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34969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-228600"/>
            <a:ext cx="4365171" cy="7086600"/>
          </a:xfrm>
          <a:prstGeom prst="rect">
            <a:avLst/>
          </a:prstGeom>
        </p:spPr>
      </p:pic>
      <p:sp>
        <p:nvSpPr>
          <p:cNvPr id="5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 smtClean="0"/>
              <a:t>INSTITUTO ITINERANTE</a:t>
            </a:r>
            <a:r>
              <a:rPr lang="es-MX" sz="3600" b="1" dirty="0" smtClean="0"/>
              <a:t/>
            </a:r>
            <a:br>
              <a:rPr lang="es-MX" sz="3600" b="1" dirty="0" smtClean="0"/>
            </a:br>
            <a:r>
              <a:rPr lang="es-MX" sz="3600" b="1" dirty="0" smtClean="0"/>
              <a:t>ESTADÍSTICA </a:t>
            </a:r>
            <a:r>
              <a:rPr lang="es-MX" sz="3600" b="1" dirty="0"/>
              <a:t>DE INCIDENCIA</a:t>
            </a: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385047"/>
          <a:ext cx="10515600" cy="4791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61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94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-228600"/>
            <a:ext cx="4365171" cy="7086600"/>
          </a:xfrm>
          <a:prstGeom prst="rect">
            <a:avLst/>
          </a:prstGeom>
        </p:spPr>
      </p:pic>
      <p:sp>
        <p:nvSpPr>
          <p:cNvPr id="5" name="2 Título"/>
          <p:cNvSpPr>
            <a:spLocks noGrp="1"/>
          </p:cNvSpPr>
          <p:nvPr>
            <p:ph type="title"/>
          </p:nvPr>
        </p:nvSpPr>
        <p:spPr>
          <a:xfrm>
            <a:off x="921327" y="822325"/>
            <a:ext cx="10515600" cy="1325563"/>
          </a:xfrm>
        </p:spPr>
        <p:txBody>
          <a:bodyPr/>
          <a:lstStyle/>
          <a:p>
            <a:pPr algn="ctr"/>
            <a:r>
              <a:rPr lang="es-MX" b="1" dirty="0" smtClean="0"/>
              <a:t>INSTITUTO ITINERANTE</a:t>
            </a:r>
            <a:r>
              <a:rPr lang="es-MX" sz="3600" b="1" dirty="0" smtClean="0"/>
              <a:t/>
            </a:r>
            <a:br>
              <a:rPr lang="es-MX" sz="3600" b="1" dirty="0" smtClean="0"/>
            </a:br>
            <a:r>
              <a:rPr lang="es-MX" sz="3600" b="1" dirty="0" smtClean="0"/>
              <a:t>32 personas beneficiadas</a:t>
            </a:r>
            <a:endParaRPr lang="es-MX" sz="36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71" y="2773159"/>
            <a:ext cx="3106056" cy="232954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774291" y="5542254"/>
            <a:ext cx="228781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SANTA ROSA XAJAY</a:t>
            </a:r>
            <a:endParaRPr lang="es-MX" dirty="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62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58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-228600"/>
            <a:ext cx="4365171" cy="7086600"/>
          </a:xfrm>
          <a:prstGeom prst="rect">
            <a:avLst/>
          </a:prstGeom>
        </p:spPr>
      </p:pic>
      <p:sp>
        <p:nvSpPr>
          <p:cNvPr id="5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 smtClean="0"/>
              <a:t>JORNADAS CONTIGO</a:t>
            </a:r>
            <a:r>
              <a:rPr lang="es-MX" sz="3600" b="1" dirty="0" smtClean="0"/>
              <a:t/>
            </a:r>
            <a:br>
              <a:rPr lang="es-MX" sz="3600" b="1" dirty="0" smtClean="0"/>
            </a:br>
            <a:r>
              <a:rPr lang="es-MX" sz="3600" b="1" dirty="0" smtClean="0"/>
              <a:t>ESTADÍSTICA </a:t>
            </a:r>
            <a:r>
              <a:rPr lang="es-MX" sz="3600" b="1" dirty="0"/>
              <a:t>DE INCIDENCIA</a:t>
            </a:r>
          </a:p>
        </p:txBody>
      </p:sp>
      <p:graphicFrame>
        <p:nvGraphicFramePr>
          <p:cNvPr id="7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8204468"/>
              </p:ext>
            </p:extLst>
          </p:nvPr>
        </p:nvGraphicFramePr>
        <p:xfrm>
          <a:off x="1223682" y="1385047"/>
          <a:ext cx="10130118" cy="4791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63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78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-228600"/>
            <a:ext cx="4365171" cy="7086600"/>
          </a:xfrm>
          <a:prstGeom prst="rect">
            <a:avLst/>
          </a:prstGeom>
        </p:spPr>
      </p:pic>
      <p:sp>
        <p:nvSpPr>
          <p:cNvPr id="5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/>
              <a:t>JORNADAS CONTIGO</a:t>
            </a:r>
            <a:r>
              <a:rPr lang="es-MX" sz="3600" b="1" dirty="0" smtClean="0"/>
              <a:t/>
            </a:r>
            <a:br>
              <a:rPr lang="es-MX" sz="3600" b="1" dirty="0" smtClean="0"/>
            </a:br>
            <a:r>
              <a:rPr lang="es-MX" sz="3600" b="1" dirty="0" smtClean="0"/>
              <a:t>74 personas beneficiadas</a:t>
            </a:r>
            <a:endParaRPr lang="es-MX" sz="36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589" y="3164105"/>
            <a:ext cx="2476502" cy="200988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833" y="2184164"/>
            <a:ext cx="2569028" cy="192677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8" y="2184164"/>
            <a:ext cx="2612573" cy="195943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4" b="16701"/>
          <a:stretch/>
        </p:blipFill>
        <p:spPr>
          <a:xfrm>
            <a:off x="9494603" y="3164105"/>
            <a:ext cx="2378083" cy="1964867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948868" y="4365444"/>
            <a:ext cx="228781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EL COTO</a:t>
            </a:r>
            <a:endParaRPr lang="es-MX" dirty="0"/>
          </a:p>
        </p:txBody>
      </p:sp>
      <p:sp>
        <p:nvSpPr>
          <p:cNvPr id="12" name="CuadroTexto 11"/>
          <p:cNvSpPr txBox="1"/>
          <p:nvPr/>
        </p:nvSpPr>
        <p:spPr>
          <a:xfrm>
            <a:off x="3883932" y="5388698"/>
            <a:ext cx="228781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CERRO GORDO</a:t>
            </a:r>
            <a:endParaRPr lang="es-MX" dirty="0"/>
          </a:p>
        </p:txBody>
      </p:sp>
      <p:sp>
        <p:nvSpPr>
          <p:cNvPr id="13" name="CuadroTexto 12"/>
          <p:cNvSpPr txBox="1"/>
          <p:nvPr/>
        </p:nvSpPr>
        <p:spPr>
          <a:xfrm>
            <a:off x="6736439" y="4337194"/>
            <a:ext cx="228781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ARCILA</a:t>
            </a:r>
            <a:endParaRPr lang="es-MX" dirty="0"/>
          </a:p>
        </p:txBody>
      </p:sp>
      <p:sp>
        <p:nvSpPr>
          <p:cNvPr id="14" name="CuadroTexto 13"/>
          <p:cNvSpPr txBox="1"/>
          <p:nvPr/>
        </p:nvSpPr>
        <p:spPr>
          <a:xfrm>
            <a:off x="9584870" y="5388698"/>
            <a:ext cx="228781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LA VALLA</a:t>
            </a:r>
            <a:endParaRPr lang="es-MX" dirty="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64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00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-228600"/>
            <a:ext cx="4365171" cy="7086600"/>
          </a:xfrm>
          <a:prstGeom prst="rect">
            <a:avLst/>
          </a:prstGeom>
        </p:spPr>
      </p:pic>
      <p:sp>
        <p:nvSpPr>
          <p:cNvPr id="5" name="2 Título"/>
          <p:cNvSpPr>
            <a:spLocks noGrp="1"/>
          </p:cNvSpPr>
          <p:nvPr>
            <p:ph type="title"/>
          </p:nvPr>
        </p:nvSpPr>
        <p:spPr>
          <a:xfrm>
            <a:off x="851647" y="479105"/>
            <a:ext cx="10515600" cy="1325563"/>
          </a:xfrm>
        </p:spPr>
        <p:txBody>
          <a:bodyPr/>
          <a:lstStyle/>
          <a:p>
            <a:pPr algn="ctr"/>
            <a:r>
              <a:rPr lang="es-MX" b="1" dirty="0" smtClean="0"/>
              <a:t>JORNADAS ADELANTE MI QUERIDO SAN JUAN</a:t>
            </a:r>
            <a:r>
              <a:rPr lang="es-MX" sz="3600" b="1" dirty="0" smtClean="0"/>
              <a:t/>
            </a:r>
            <a:br>
              <a:rPr lang="es-MX" sz="3600" b="1" dirty="0" smtClean="0"/>
            </a:br>
            <a:r>
              <a:rPr lang="es-MX" sz="3600" b="1" dirty="0" smtClean="0"/>
              <a:t>ESTADÍSTICA </a:t>
            </a:r>
            <a:r>
              <a:rPr lang="es-MX" sz="3600" b="1" dirty="0"/>
              <a:t>DE INCIDENCIA</a:t>
            </a: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7288575"/>
              </p:ext>
            </p:extLst>
          </p:nvPr>
        </p:nvGraphicFramePr>
        <p:xfrm>
          <a:off x="838200" y="1385047"/>
          <a:ext cx="10515600" cy="4791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65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84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-228600"/>
            <a:ext cx="4365171" cy="7086600"/>
          </a:xfrm>
          <a:prstGeom prst="rect">
            <a:avLst/>
          </a:prstGeom>
        </p:spPr>
      </p:pic>
      <p:sp>
        <p:nvSpPr>
          <p:cNvPr id="5" name="2 Título"/>
          <p:cNvSpPr>
            <a:spLocks noGrp="1"/>
          </p:cNvSpPr>
          <p:nvPr>
            <p:ph type="title"/>
          </p:nvPr>
        </p:nvSpPr>
        <p:spPr>
          <a:xfrm>
            <a:off x="851647" y="479105"/>
            <a:ext cx="10515600" cy="1325563"/>
          </a:xfrm>
        </p:spPr>
        <p:txBody>
          <a:bodyPr/>
          <a:lstStyle/>
          <a:p>
            <a:pPr algn="ctr"/>
            <a:r>
              <a:rPr lang="es-MX" b="1" dirty="0" smtClean="0"/>
              <a:t>JORNADAS ADELANTE MI QUERIDO SAN JUAN</a:t>
            </a:r>
            <a:r>
              <a:rPr lang="es-MX" sz="3600" b="1" dirty="0" smtClean="0"/>
              <a:t/>
            </a:r>
            <a:br>
              <a:rPr lang="es-MX" sz="3600" b="1" dirty="0" smtClean="0"/>
            </a:br>
            <a:r>
              <a:rPr lang="es-MX" sz="3600" b="1" dirty="0" smtClean="0"/>
              <a:t>88 personas beneficiadas</a:t>
            </a:r>
            <a:endParaRPr lang="es-MX" sz="36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68" y="1769335"/>
            <a:ext cx="2601061" cy="195079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351" y="3130126"/>
            <a:ext cx="2454398" cy="210542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096" y="1857765"/>
            <a:ext cx="2847769" cy="213582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363" y="3130126"/>
            <a:ext cx="2540000" cy="2105426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3883932" y="5388698"/>
            <a:ext cx="228781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RANCHO BANTHI</a:t>
            </a:r>
            <a:endParaRPr lang="es-MX" dirty="0"/>
          </a:p>
        </p:txBody>
      </p:sp>
      <p:sp>
        <p:nvSpPr>
          <p:cNvPr id="13" name="CuadroTexto 12"/>
          <p:cNvSpPr txBox="1"/>
          <p:nvPr/>
        </p:nvSpPr>
        <p:spPr>
          <a:xfrm>
            <a:off x="9434257" y="5355528"/>
            <a:ext cx="228781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EL ORGANAL</a:t>
            </a:r>
            <a:endParaRPr lang="es-MX" dirty="0"/>
          </a:p>
        </p:txBody>
      </p:sp>
      <p:sp>
        <p:nvSpPr>
          <p:cNvPr id="14" name="CuadroTexto 13"/>
          <p:cNvSpPr txBox="1"/>
          <p:nvPr/>
        </p:nvSpPr>
        <p:spPr>
          <a:xfrm>
            <a:off x="1140590" y="3962002"/>
            <a:ext cx="228781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BARRIO DE LA CRUZ</a:t>
            </a:r>
            <a:endParaRPr lang="es-MX" dirty="0"/>
          </a:p>
        </p:txBody>
      </p:sp>
      <p:sp>
        <p:nvSpPr>
          <p:cNvPr id="15" name="CuadroTexto 14"/>
          <p:cNvSpPr txBox="1"/>
          <p:nvPr/>
        </p:nvSpPr>
        <p:spPr>
          <a:xfrm>
            <a:off x="6722301" y="4146668"/>
            <a:ext cx="228781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INFONAVIT SAN CAYETANO</a:t>
            </a:r>
            <a:endParaRPr lang="es-MX" dirty="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66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28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-228600"/>
            <a:ext cx="4365171" cy="7086600"/>
          </a:xfrm>
          <a:prstGeom prst="rect">
            <a:avLst/>
          </a:prstGeom>
        </p:spPr>
      </p:pic>
      <p:sp>
        <p:nvSpPr>
          <p:cNvPr id="5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 smtClean="0"/>
              <a:t>JORNADAS SONRISAS</a:t>
            </a:r>
            <a:r>
              <a:rPr lang="es-MX" sz="3600" b="1" dirty="0" smtClean="0"/>
              <a:t/>
            </a:r>
            <a:br>
              <a:rPr lang="es-MX" sz="3600" b="1" dirty="0" smtClean="0"/>
            </a:br>
            <a:r>
              <a:rPr lang="es-MX" sz="3600" b="1" dirty="0" smtClean="0"/>
              <a:t>ESTADÍSTICA </a:t>
            </a:r>
            <a:r>
              <a:rPr lang="es-MX" sz="3600" b="1" dirty="0"/>
              <a:t>DE INCIDENCIA</a:t>
            </a: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990557"/>
              </p:ext>
            </p:extLst>
          </p:nvPr>
        </p:nvGraphicFramePr>
        <p:xfrm>
          <a:off x="838200" y="1385047"/>
          <a:ext cx="10515600" cy="4791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67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62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-228600"/>
            <a:ext cx="4365171" cy="7086600"/>
          </a:xfrm>
          <a:prstGeom prst="rect">
            <a:avLst/>
          </a:prstGeom>
        </p:spPr>
      </p:pic>
      <p:sp>
        <p:nvSpPr>
          <p:cNvPr id="5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 smtClean="0"/>
              <a:t>JORNADAS SONRISAS</a:t>
            </a:r>
            <a:r>
              <a:rPr lang="es-MX" sz="3600" b="1" dirty="0" smtClean="0"/>
              <a:t/>
            </a:r>
            <a:br>
              <a:rPr lang="es-MX" sz="3600" b="1" dirty="0" smtClean="0"/>
            </a:br>
            <a:r>
              <a:rPr lang="es-MX" sz="3600" b="1" dirty="0" smtClean="0"/>
              <a:t>32 personas beneficiadas</a:t>
            </a:r>
            <a:endParaRPr lang="es-MX" sz="3600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938" y="1988459"/>
            <a:ext cx="2963635" cy="309879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2"/>
          <a:stretch/>
        </p:blipFill>
        <p:spPr>
          <a:xfrm>
            <a:off x="4789711" y="1944915"/>
            <a:ext cx="3113010" cy="314234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379" y="1944914"/>
            <a:ext cx="2618015" cy="314234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8862478" y="5341482"/>
            <a:ext cx="228781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LA PEÑA I SECCIÓN</a:t>
            </a:r>
            <a:endParaRPr lang="es-MX" dirty="0"/>
          </a:p>
        </p:txBody>
      </p:sp>
      <p:sp>
        <p:nvSpPr>
          <p:cNvPr id="11" name="CuadroTexto 10"/>
          <p:cNvSpPr txBox="1"/>
          <p:nvPr/>
        </p:nvSpPr>
        <p:spPr>
          <a:xfrm>
            <a:off x="5202308" y="5341484"/>
            <a:ext cx="228781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PEDREGOSO</a:t>
            </a:r>
            <a:endParaRPr lang="es-MX" dirty="0"/>
          </a:p>
        </p:txBody>
      </p:sp>
      <p:sp>
        <p:nvSpPr>
          <p:cNvPr id="12" name="CuadroTexto 11"/>
          <p:cNvSpPr txBox="1"/>
          <p:nvPr/>
        </p:nvSpPr>
        <p:spPr>
          <a:xfrm>
            <a:off x="1510847" y="5355528"/>
            <a:ext cx="228781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PASO DE MATA</a:t>
            </a:r>
            <a:endParaRPr lang="es-MX" dirty="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68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65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375A3F2D-4655-E379-1A3E-48EE001CC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-218209"/>
            <a:ext cx="4365171" cy="7076209"/>
          </a:xfrm>
          <a:prstGeom prst="rect">
            <a:avLst/>
          </a:prstGeom>
        </p:spPr>
      </p:pic>
      <p:graphicFrame>
        <p:nvGraphicFramePr>
          <p:cNvPr id="3" name="7 Marcador de contenido"/>
          <p:cNvGraphicFramePr>
            <a:graphicFrameLocks/>
          </p:cNvGraphicFramePr>
          <p:nvPr>
            <p:extLst/>
          </p:nvPr>
        </p:nvGraphicFramePr>
        <p:xfrm>
          <a:off x="1059543" y="1719263"/>
          <a:ext cx="7767467" cy="4406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4 Flecha abajo"/>
          <p:cNvSpPr/>
          <p:nvPr/>
        </p:nvSpPr>
        <p:spPr>
          <a:xfrm rot="10800000">
            <a:off x="9639069" y="3274625"/>
            <a:ext cx="1080119" cy="13324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</a:endParaRPr>
          </a:p>
        </p:txBody>
      </p:sp>
      <p:sp>
        <p:nvSpPr>
          <p:cNvPr id="6" name="1 CuadroTexto"/>
          <p:cNvSpPr txBox="1"/>
          <p:nvPr/>
        </p:nvSpPr>
        <p:spPr>
          <a:xfrm>
            <a:off x="8998857" y="4991627"/>
            <a:ext cx="274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/>
              <a:t>3 Convenios firmados durante el trimestre Julio-Septiembre 2022</a:t>
            </a:r>
            <a:endParaRPr lang="es-MX" sz="800" b="1" dirty="0"/>
          </a:p>
        </p:txBody>
      </p:sp>
      <p:sp>
        <p:nvSpPr>
          <p:cNvPr id="7" name="5 CuadroTexto"/>
          <p:cNvSpPr txBox="1"/>
          <p:nvPr/>
        </p:nvSpPr>
        <p:spPr>
          <a:xfrm>
            <a:off x="8774972" y="1528149"/>
            <a:ext cx="2808312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Incremento </a:t>
            </a:r>
            <a:r>
              <a:rPr lang="es-MX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 17.6%</a:t>
            </a:r>
            <a:endParaRPr lang="es-MX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71450" indent="-171450" algn="ctr">
              <a:buFontTx/>
              <a:buChar char="-"/>
            </a:pPr>
            <a:endParaRPr lang="es-MX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12 CuadroTexto"/>
          <p:cNvSpPr txBox="1"/>
          <p:nvPr/>
        </p:nvSpPr>
        <p:spPr>
          <a:xfrm>
            <a:off x="2656115" y="3823666"/>
            <a:ext cx="143733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>
                <a:solidFill>
                  <a:prstClr val="black"/>
                </a:solidFill>
              </a:rPr>
              <a:t>17 Convenios firmados</a:t>
            </a:r>
            <a:endParaRPr lang="es-MX" sz="1400" dirty="0">
              <a:solidFill>
                <a:prstClr val="black"/>
              </a:solidFill>
            </a:endParaRPr>
          </a:p>
        </p:txBody>
      </p:sp>
      <p:sp>
        <p:nvSpPr>
          <p:cNvPr id="9" name="2 Título"/>
          <p:cNvSpPr txBox="1">
            <a:spLocks/>
          </p:cNvSpPr>
          <p:nvPr/>
        </p:nvSpPr>
        <p:spPr>
          <a:xfrm>
            <a:off x="2360494" y="678343"/>
            <a:ext cx="9036496" cy="6342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b="1" dirty="0" smtClean="0">
                <a:solidFill>
                  <a:prstClr val="black"/>
                </a:solidFill>
              </a:rPr>
              <a:t>FIRMAS DE CONVENIOS DE COLABORACIÓN</a:t>
            </a:r>
            <a:endParaRPr lang="es-MX" sz="3600" dirty="0">
              <a:solidFill>
                <a:prstClr val="black"/>
              </a:solidFill>
            </a:endParaRPr>
          </a:p>
        </p:txBody>
      </p:sp>
      <p:sp>
        <p:nvSpPr>
          <p:cNvPr id="11" name="12 CuadroTexto"/>
          <p:cNvSpPr txBox="1"/>
          <p:nvPr/>
        </p:nvSpPr>
        <p:spPr>
          <a:xfrm>
            <a:off x="6169235" y="1685884"/>
            <a:ext cx="1419013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>
                <a:solidFill>
                  <a:prstClr val="black"/>
                </a:solidFill>
              </a:rPr>
              <a:t>20 Convenios firmados</a:t>
            </a:r>
            <a:endParaRPr lang="es-MX" sz="1400" dirty="0">
              <a:solidFill>
                <a:prstClr val="black"/>
              </a:solidFill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69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193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F801A95E-7B54-8DD2-BF67-2CC349CB2D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-228600"/>
            <a:ext cx="4365171" cy="7086600"/>
          </a:xfrm>
          <a:prstGeom prst="rect">
            <a:avLst/>
          </a:prstGeo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586396" y="649051"/>
            <a:ext cx="9610237" cy="1054394"/>
          </a:xfrm>
        </p:spPr>
        <p:txBody>
          <a:bodyPr>
            <a:normAutofit/>
          </a:bodyPr>
          <a:lstStyle/>
          <a:p>
            <a:pPr algn="ctr"/>
            <a:r>
              <a:rPr lang="es-MX" sz="3200" b="1" dirty="0" smtClean="0"/>
              <a:t>COMPARATIVO DE ATENCIONES CON RESPECTO AL TRIMESTRE ANTERIOR, POR ÁREA DE ATENCIÓN</a:t>
            </a:r>
            <a:endParaRPr lang="es-MX" sz="3200" dirty="0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326296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72383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858000"/>
          </a:xfrm>
          <a:prstGeom prst="rect">
            <a:avLst/>
          </a:prstGeom>
        </p:spPr>
      </p:pic>
      <p:sp>
        <p:nvSpPr>
          <p:cNvPr id="5" name="2 Título"/>
          <p:cNvSpPr>
            <a:spLocks noGrp="1"/>
          </p:cNvSpPr>
          <p:nvPr>
            <p:ph type="title"/>
          </p:nvPr>
        </p:nvSpPr>
        <p:spPr>
          <a:xfrm>
            <a:off x="290457" y="869632"/>
            <a:ext cx="10396369" cy="1292655"/>
          </a:xfrm>
        </p:spPr>
        <p:txBody>
          <a:bodyPr>
            <a:normAutofit/>
          </a:bodyPr>
          <a:lstStyle/>
          <a:p>
            <a:pPr algn="ctr"/>
            <a:r>
              <a:rPr lang="es-MX" sz="3200" b="1" dirty="0"/>
              <a:t>COLEGIO DE ABOGADOS LITIGANTES DE QUERETARO A.C. CAPÍTULO SAN JUAN DEL </a:t>
            </a:r>
            <a:r>
              <a:rPr lang="es-MX" sz="3200" b="1" dirty="0" smtClean="0"/>
              <a:t>RÍO.</a:t>
            </a:r>
            <a:endParaRPr lang="es-MX" sz="3200" b="1" dirty="0"/>
          </a:p>
        </p:txBody>
      </p:sp>
      <p:pic>
        <p:nvPicPr>
          <p:cNvPr id="7" name="Marcador de contenido 6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900" y="135339"/>
            <a:ext cx="2457226" cy="875880"/>
          </a:xfrm>
          <a:prstGeom prst="rect">
            <a:avLst/>
          </a:prstGeom>
          <a:noFill/>
        </p:spPr>
      </p:pic>
      <p:sp>
        <p:nvSpPr>
          <p:cNvPr id="3" name="CuadroTexto 2"/>
          <p:cNvSpPr txBox="1"/>
          <p:nvPr/>
        </p:nvSpPr>
        <p:spPr>
          <a:xfrm>
            <a:off x="1065007" y="2646382"/>
            <a:ext cx="1076840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 smtClean="0"/>
              <a:t>El convenio </a:t>
            </a:r>
            <a:r>
              <a:rPr lang="es-MX" dirty="0"/>
              <a:t>tiene por objeto establecer las bases de colaboración, para que </a:t>
            </a:r>
            <a:r>
              <a:rPr lang="es-MX" b="1" dirty="0"/>
              <a:t>EL COLEGIO DE ABOGADOS LITIGANTES DE QUERETARO A.C. CAPÍTULO SAN JUAN DEL RÍO, </a:t>
            </a:r>
            <a:r>
              <a:rPr lang="es-MX" dirty="0"/>
              <a:t>identificado como el </a:t>
            </a:r>
            <a:r>
              <a:rPr lang="es-MX" b="1" dirty="0"/>
              <a:t>“COLEGIO”, </a:t>
            </a:r>
            <a:r>
              <a:rPr lang="es-MX" dirty="0"/>
              <a:t>preste los siguientes servicios profesionales</a:t>
            </a:r>
            <a:r>
              <a:rPr lang="es-MX" dirty="0" smtClean="0"/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dirty="0"/>
          </a:p>
          <a:p>
            <a:pPr marL="800100" lvl="1" indent="-342900" algn="just">
              <a:buFont typeface="+mj-lt"/>
              <a:buAutoNum type="arabicPeriod"/>
            </a:pPr>
            <a:r>
              <a:rPr lang="es-MX" dirty="0"/>
              <a:t>Brindar una consulta jurídica gratuita especializada.</a:t>
            </a:r>
          </a:p>
          <a:p>
            <a:pPr marL="800100" lvl="1" indent="-342900" algn="just">
              <a:buFont typeface="+mj-lt"/>
              <a:buAutoNum type="arabicPeriod"/>
            </a:pPr>
            <a:r>
              <a:rPr lang="es-MX" dirty="0"/>
              <a:t>Otorgar un 50% de descuento en los honorarios de las representaciones legales que llevarán a cabo, de las mujeres que sean canalizadas por parte del </a:t>
            </a:r>
            <a:r>
              <a:rPr lang="es-MX" b="1" dirty="0"/>
              <a:t>“INSTITUTO”.</a:t>
            </a:r>
            <a:endParaRPr lang="es-MX" dirty="0"/>
          </a:p>
          <a:p>
            <a:pPr marL="800100" lvl="1" indent="-342900" algn="just">
              <a:buFont typeface="+mj-lt"/>
              <a:buAutoNum type="arabicPeriod"/>
            </a:pPr>
            <a:r>
              <a:rPr lang="es-MX" dirty="0"/>
              <a:t>Se llevará un </a:t>
            </a:r>
            <a:r>
              <a:rPr lang="es-MX" b="1" dirty="0"/>
              <a:t>LITIGIO GRATUITO </a:t>
            </a:r>
            <a:r>
              <a:rPr lang="es-MX" dirty="0"/>
              <a:t>al mes, previo al estudio socioeconómico que se realice a las mujeres por parte del </a:t>
            </a:r>
            <a:r>
              <a:rPr lang="es-MX" b="1" dirty="0"/>
              <a:t>“COLEGIO”.</a:t>
            </a:r>
            <a:endParaRPr lang="es-MX" dirty="0"/>
          </a:p>
          <a:p>
            <a:endParaRPr lang="es-MX" dirty="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70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12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858000"/>
          </a:xfrm>
          <a:prstGeom prst="rect">
            <a:avLst/>
          </a:prstGeom>
        </p:spPr>
      </p:pic>
      <p:pic>
        <p:nvPicPr>
          <p:cNvPr id="2050" name="Picture 2" descr="Puede ser una imagen de 7 personas, personas de pie y texto que dice &quot;IMM Instituto Municipal de la Mujer San Juan del Río 2021- 2024 404 Inst/t Instituto IM San de de el la Juan el Ri Bin&quot;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097" y="1717496"/>
            <a:ext cx="4726230" cy="396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uede ser una imagen de 3 personas, personas de pie y personas sentad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492" y="1717496"/>
            <a:ext cx="4979273" cy="417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Marcador de contenido 6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293" y="468826"/>
            <a:ext cx="2457226" cy="875880"/>
          </a:xfrm>
          <a:prstGeom prst="rect">
            <a:avLst/>
          </a:prstGeom>
          <a:noFill/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71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52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858000"/>
          </a:xfrm>
          <a:prstGeom prst="rect">
            <a:avLst/>
          </a:prstGeom>
        </p:spPr>
      </p:pic>
      <p:sp>
        <p:nvSpPr>
          <p:cNvPr id="5" name="2 Título"/>
          <p:cNvSpPr>
            <a:spLocks noGrp="1"/>
          </p:cNvSpPr>
          <p:nvPr>
            <p:ph type="title"/>
          </p:nvPr>
        </p:nvSpPr>
        <p:spPr>
          <a:xfrm>
            <a:off x="1121932" y="392784"/>
            <a:ext cx="10396369" cy="1292655"/>
          </a:xfrm>
        </p:spPr>
        <p:txBody>
          <a:bodyPr>
            <a:normAutofit/>
          </a:bodyPr>
          <a:lstStyle/>
          <a:p>
            <a:pPr algn="ctr"/>
            <a:r>
              <a:rPr lang="es-ES_tradnl" sz="3200" b="1" dirty="0"/>
              <a:t>ESTEFANI CORDOVA VIDAL</a:t>
            </a:r>
            <a:endParaRPr lang="es-MX" sz="3200" b="1" dirty="0"/>
          </a:p>
        </p:txBody>
      </p:sp>
      <p:sp>
        <p:nvSpPr>
          <p:cNvPr id="3" name="CuadroTexto 2"/>
          <p:cNvSpPr txBox="1"/>
          <p:nvPr/>
        </p:nvSpPr>
        <p:spPr>
          <a:xfrm>
            <a:off x="1121932" y="1411313"/>
            <a:ext cx="1076840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 smtClean="0"/>
              <a:t>El acuerdo de voluntades tiene como objeto establecer </a:t>
            </a:r>
            <a:r>
              <a:rPr lang="es-MX" dirty="0"/>
              <a:t>las bases a las que deberán sujetarse las relaciones entre “</a:t>
            </a:r>
            <a:r>
              <a:rPr lang="es-MX" b="1" dirty="0"/>
              <a:t>LAS PARTES”</a:t>
            </a:r>
            <a:r>
              <a:rPr lang="es-MX" dirty="0"/>
              <a:t>, respecto a la organización y desarrollo de programas de colaboración, capacitación y otras acciones en las áreas de interés y beneficio mutuo, como los que a continuación se mencionan en forma enunciativa más no limitativa sin costo alguno para ninguna de las partes: 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es-MX" dirty="0"/>
              <a:t>El objeto del presente instrumento será la colaboración entre las partes para que personal capacitado del </a:t>
            </a:r>
            <a:r>
              <a:rPr lang="es-MX" b="1" dirty="0"/>
              <a:t>“INSTITUTO”</a:t>
            </a:r>
            <a:r>
              <a:rPr lang="es-MX" dirty="0"/>
              <a:t> acuda y/o participe en el programa </a:t>
            </a:r>
            <a:r>
              <a:rPr lang="es-MX" b="1" dirty="0"/>
              <a:t>“EN TACONES” </a:t>
            </a:r>
            <a:r>
              <a:rPr lang="es-MX" dirty="0"/>
              <a:t>dirigido por</a:t>
            </a:r>
            <a:r>
              <a:rPr lang="es-MX" b="1" dirty="0"/>
              <a:t> </a:t>
            </a:r>
            <a:r>
              <a:rPr lang="es-ES_tradnl" b="1" dirty="0"/>
              <a:t>ESTEFANI CORDOVA VIDAL </a:t>
            </a:r>
            <a:r>
              <a:rPr lang="es-MX" dirty="0"/>
              <a:t>en donde se abordarán temas relacionados con las actividades y acciones que se realizan por parte del</a:t>
            </a:r>
            <a:r>
              <a:rPr lang="es-MX" b="1" dirty="0"/>
              <a:t> “INSTITUTO”, </a:t>
            </a:r>
            <a:r>
              <a:rPr lang="es-MX" dirty="0"/>
              <a:t>previo acuerdo de las partes.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es-ES_tradnl" b="1" dirty="0"/>
              <a:t>ESTEFANI CORDOVA VIDAL</a:t>
            </a:r>
            <a:r>
              <a:rPr lang="es-MX" dirty="0"/>
              <a:t> cada que solicite la colaboración del </a:t>
            </a:r>
            <a:r>
              <a:rPr lang="es-MX" b="1" dirty="0"/>
              <a:t>“INSTITUTO” </a:t>
            </a:r>
            <a:r>
              <a:rPr lang="es-MX" dirty="0"/>
              <a:t>tendrá que gestionarlo médiate oficio dirigido a la directora del </a:t>
            </a:r>
            <a:r>
              <a:rPr lang="es-MX" b="1" dirty="0"/>
              <a:t>“INSTITUTO” </a:t>
            </a:r>
            <a:r>
              <a:rPr lang="es-MX" dirty="0"/>
              <a:t>en donde se especificará el tema propuesto, día, fecha y hora en que se realizará el contenido; dicho oficio deberá ser entregado con 15 días de anticipación.  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es-MX" dirty="0"/>
              <a:t>El</a:t>
            </a:r>
            <a:r>
              <a:rPr lang="es-MX" b="1" dirty="0"/>
              <a:t> “INSTITUTO”</a:t>
            </a:r>
            <a:r>
              <a:rPr lang="es-MX" dirty="0"/>
              <a:t> únicamente participará en el programa </a:t>
            </a:r>
            <a:r>
              <a:rPr lang="es-MX" b="1" dirty="0"/>
              <a:t>“EN TACONES” </a:t>
            </a:r>
            <a:r>
              <a:rPr lang="es-MX" dirty="0"/>
              <a:t>dirigido por</a:t>
            </a:r>
            <a:r>
              <a:rPr lang="es-MX" b="1" dirty="0"/>
              <a:t> </a:t>
            </a:r>
            <a:r>
              <a:rPr lang="es-ES_tradnl" b="1" dirty="0"/>
              <a:t>ESTEFANI CORDOVA VIDAL</a:t>
            </a:r>
            <a:r>
              <a:rPr lang="es-MX" dirty="0"/>
              <a:t> y el contenido en donde participe personal del  </a:t>
            </a:r>
            <a:r>
              <a:rPr lang="es-MX" b="1" dirty="0"/>
              <a:t>“INSTITUTO” </a:t>
            </a:r>
            <a:r>
              <a:rPr lang="es-MX" dirty="0"/>
              <a:t>se compartirá desde la página </a:t>
            </a:r>
            <a:r>
              <a:rPr lang="es-MX" b="1" dirty="0"/>
              <a:t>“EN TACONES”.</a:t>
            </a:r>
            <a:endParaRPr lang="es-MX" dirty="0"/>
          </a:p>
          <a:p>
            <a:pPr marL="342900" lvl="0" indent="-342900" algn="just">
              <a:buFont typeface="+mj-lt"/>
              <a:buAutoNum type="arabicPeriod"/>
            </a:pPr>
            <a:r>
              <a:rPr lang="es-MX" dirty="0"/>
              <a:t>De los eventos, participaciones y/o capacitaciones en los cuales colaboré </a:t>
            </a:r>
            <a:r>
              <a:rPr lang="es-ES_tradnl" b="1" dirty="0"/>
              <a:t>ESTEFANI CORDOVA VIDAL</a:t>
            </a:r>
            <a:r>
              <a:rPr lang="es-MX" dirty="0"/>
              <a:t> y que organice el </a:t>
            </a:r>
            <a:r>
              <a:rPr lang="es-MX" b="1" dirty="0"/>
              <a:t>“INSTITUTO”</a:t>
            </a:r>
            <a:r>
              <a:rPr lang="es-MX" dirty="0"/>
              <a:t> las publicaciones se deberá hacer difusión primeramente desde la página oficial del </a:t>
            </a:r>
            <a:r>
              <a:rPr lang="es-MX" b="1" dirty="0"/>
              <a:t>“INSTITUTO”</a:t>
            </a:r>
            <a:r>
              <a:rPr lang="es-MX" dirty="0"/>
              <a:t>, esto con la finalidad de poder dar mayor difusión a la red social oficial del  </a:t>
            </a:r>
            <a:r>
              <a:rPr lang="es-MX" b="1" dirty="0"/>
              <a:t>“INSTITUTO”; </a:t>
            </a:r>
            <a:r>
              <a:rPr lang="es-MX" dirty="0"/>
              <a:t>sin limitar posteriormente su difusión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MX" dirty="0" smtClean="0"/>
              <a:t>Los </a:t>
            </a:r>
            <a:r>
              <a:rPr lang="es-MX" dirty="0"/>
              <a:t>temas a tratar por “</a:t>
            </a:r>
            <a:r>
              <a:rPr lang="es-MX" b="1" dirty="0"/>
              <a:t>LAS PARTES”</a:t>
            </a:r>
            <a:r>
              <a:rPr lang="es-MX" dirty="0"/>
              <a:t> serán en referencia al crecimiento personal para la Mujer, previo acuerdo de las </a:t>
            </a:r>
            <a:r>
              <a:rPr lang="es-MX" dirty="0" smtClean="0"/>
              <a:t>partes.</a:t>
            </a:r>
            <a:endParaRPr lang="es-MX" dirty="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72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07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858000"/>
          </a:xfrm>
          <a:prstGeom prst="rect">
            <a:avLst/>
          </a:prstGeom>
        </p:spPr>
      </p:pic>
      <p:sp>
        <p:nvSpPr>
          <p:cNvPr id="3" name="AutoShape 2" descr="blob:https://web.whatsapp.com/9c7f481e-2b8e-441b-bae0-dd71ed10d99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5" name="AutoShape 4" descr="blob:https://web.whatsapp.com/9c7f481e-2b8e-441b-bae0-dd71ed10d99c"/>
          <p:cNvSpPr>
            <a:spLocks noChangeAspect="1" noChangeArrowheads="1"/>
          </p:cNvSpPr>
          <p:nvPr/>
        </p:nvSpPr>
        <p:spPr bwMode="auto">
          <a:xfrm>
            <a:off x="1877785" y="60801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34108" t="19757" r="33932" b="17465"/>
          <a:stretch/>
        </p:blipFill>
        <p:spPr>
          <a:xfrm>
            <a:off x="1581372" y="1344706"/>
            <a:ext cx="4098665" cy="5199799"/>
          </a:xfrm>
          <a:prstGeom prst="rect">
            <a:avLst/>
          </a:prstGeom>
        </p:spPr>
      </p:pic>
      <p:sp>
        <p:nvSpPr>
          <p:cNvPr id="7" name="AutoShape 6" descr="blob:https://web.whatsapp.com/8f1cf2de-017c-4646-9392-5f665f095d79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2" name="Imagen 11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4" t="19008" r="34487" b="17994"/>
          <a:stretch/>
        </p:blipFill>
        <p:spPr bwMode="auto">
          <a:xfrm>
            <a:off x="6109895" y="1398890"/>
            <a:ext cx="4038600" cy="50914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73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86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858000"/>
          </a:xfrm>
          <a:prstGeom prst="rect">
            <a:avLst/>
          </a:prstGeom>
        </p:spPr>
      </p:pic>
      <p:sp>
        <p:nvSpPr>
          <p:cNvPr id="5" name="2 Título"/>
          <p:cNvSpPr>
            <a:spLocks noGrp="1"/>
          </p:cNvSpPr>
          <p:nvPr>
            <p:ph type="title"/>
          </p:nvPr>
        </p:nvSpPr>
        <p:spPr>
          <a:xfrm>
            <a:off x="914400" y="740540"/>
            <a:ext cx="10396369" cy="1292655"/>
          </a:xfrm>
        </p:spPr>
        <p:txBody>
          <a:bodyPr>
            <a:normAutofit/>
          </a:bodyPr>
          <a:lstStyle/>
          <a:p>
            <a:pPr algn="ctr"/>
            <a:r>
              <a:rPr lang="es-ES" sz="3200" dirty="0" smtClean="0"/>
              <a:t>CÁMARA NACIONAL DE COMERCIO DE SAN JUAN DEL RÍO.</a:t>
            </a:r>
            <a:br>
              <a:rPr lang="es-ES" sz="3200" dirty="0" smtClean="0"/>
            </a:br>
            <a:r>
              <a:rPr lang="es-ES" sz="3200" dirty="0" smtClean="0"/>
              <a:t>(CANACO)</a:t>
            </a:r>
            <a:endParaRPr lang="es-MX" sz="3200" b="1" dirty="0"/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1085626" y="2162287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s-MX" dirty="0"/>
              <a:t>Establecer las bases a las que deberán sujetarse las relaciones entre “</a:t>
            </a:r>
            <a:r>
              <a:rPr lang="es-MX" b="1" dirty="0"/>
              <a:t>LAS PARTES”</a:t>
            </a:r>
            <a:r>
              <a:rPr lang="es-MX" dirty="0"/>
              <a:t>, respecto a la organización y desarrollo de programas de colaboración, capacitación y otras acciones en las áreas de interés y beneficio mutuo a efecto de cumplir el objeto con el que fueron creadas fortaleciendo mutuamente el desarrollo de las mismas, como los que a continuación se mencionan en forma enunciativa mas no limitativa: </a:t>
            </a:r>
            <a:endParaRPr lang="es-MX" dirty="0" smtClean="0"/>
          </a:p>
          <a:p>
            <a:pPr marL="0" indent="0" algn="just">
              <a:buNone/>
            </a:pPr>
            <a:r>
              <a:rPr lang="es-MX" dirty="0"/>
              <a:t> </a:t>
            </a:r>
          </a:p>
          <a:p>
            <a:pPr lvl="0" algn="just"/>
            <a:r>
              <a:rPr lang="es-MX" dirty="0"/>
              <a:t>La participación de </a:t>
            </a:r>
            <a:r>
              <a:rPr lang="es-MX" b="1" dirty="0"/>
              <a:t>“LAS PARTES”</a:t>
            </a:r>
            <a:r>
              <a:rPr lang="es-MX" dirty="0"/>
              <a:t> en proyectos y programas para el desarrollo de las mismas; así mismo, el </a:t>
            </a:r>
            <a:r>
              <a:rPr lang="es-MX" b="1" dirty="0"/>
              <a:t>“INSTITUTO”</a:t>
            </a:r>
            <a:r>
              <a:rPr lang="es-MX" dirty="0"/>
              <a:t> se compromete al fortalecimiento de competencias personales y profesionales, </a:t>
            </a:r>
            <a:r>
              <a:rPr lang="es-MX" b="1" dirty="0"/>
              <a:t>“CANACO SERVYTUR SJR”</a:t>
            </a:r>
            <a:r>
              <a:rPr lang="es-ES_tradnl" b="1" dirty="0"/>
              <a:t>,</a:t>
            </a:r>
            <a:r>
              <a:rPr lang="es-MX" dirty="0"/>
              <a:t> a través de los medios pertinentes para el logro de sus objetivos, entre los que destacan el desarrollo de capacitaciones y talleres propios (anexando a la presente el catálogo de capacitaciones) de las actividades del Instituto Municipal de la Mujer  que sean de interés de </a:t>
            </a:r>
            <a:r>
              <a:rPr lang="es-ES_tradnl" b="1" dirty="0"/>
              <a:t>“EMPRESARIAS CANACO SJR”</a:t>
            </a:r>
            <a:r>
              <a:rPr lang="es-MX" dirty="0"/>
              <a:t>, es menester mencionar que los servicios del </a:t>
            </a:r>
            <a:r>
              <a:rPr lang="es-MX" b="1" dirty="0"/>
              <a:t>“INSTITUTO”</a:t>
            </a:r>
            <a:r>
              <a:rPr lang="es-MX" dirty="0"/>
              <a:t> son gratuitos, dichas capacitaciones serán a petición de parte y previo oficio de solicitud y se  agendara de conformidad a la disponibilidad del </a:t>
            </a:r>
            <a:r>
              <a:rPr lang="es-MX" b="1" dirty="0"/>
              <a:t>“INSTITUTO”. </a:t>
            </a:r>
            <a:endParaRPr lang="es-MX" dirty="0"/>
          </a:p>
          <a:p>
            <a:endParaRPr lang="es-MX" dirty="0"/>
          </a:p>
        </p:txBody>
      </p:sp>
      <p:pic>
        <p:nvPicPr>
          <p:cNvPr id="8" name="Imagen 7" descr="C:\Users\LENOVO PC\Downloads\logo CANAC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7748" y="476595"/>
            <a:ext cx="1228090" cy="11525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74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09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858000"/>
          </a:xfrm>
          <a:prstGeom prst="rect">
            <a:avLst/>
          </a:prstGeom>
        </p:spPr>
      </p:pic>
      <p:pic>
        <p:nvPicPr>
          <p:cNvPr id="8" name="Imagen 7" descr="C:\Users\LENOVO PC\Downloads\logo CANAC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141" y="292419"/>
            <a:ext cx="1575061" cy="1207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 descr="Puede ser una imagen de 4 personas y personas de pie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18" y="1690688"/>
            <a:ext cx="519068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uede ser una imagen de 4 personas y personas de pi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731" y="1717496"/>
            <a:ext cx="5158703" cy="432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75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60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328773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 smtClean="0"/>
              <a:t>ENCUESTA DE SATISFACCIÓN</a:t>
            </a:r>
            <a:endParaRPr lang="es-MX" b="1" dirty="0"/>
          </a:p>
        </p:txBody>
      </p:sp>
      <p:graphicFrame>
        <p:nvGraphicFramePr>
          <p:cNvPr id="19" name="Gráfico 18"/>
          <p:cNvGraphicFramePr/>
          <p:nvPr>
            <p:extLst/>
          </p:nvPr>
        </p:nvGraphicFramePr>
        <p:xfrm>
          <a:off x="1002586" y="1561733"/>
          <a:ext cx="10961913" cy="4952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ángulo 6"/>
          <p:cNvSpPr/>
          <p:nvPr/>
        </p:nvSpPr>
        <p:spPr>
          <a:xfrm>
            <a:off x="763712" y="1322162"/>
            <a:ext cx="108948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prstClr val="black"/>
                </a:solidFill>
              </a:rPr>
              <a:t>ESTADÍSTICA DE INCIDENCIA DE </a:t>
            </a:r>
            <a:r>
              <a:rPr lang="es-ES" dirty="0" smtClean="0">
                <a:solidFill>
                  <a:prstClr val="black"/>
                </a:solidFill>
              </a:rPr>
              <a:t>VALORACIÓN DEL SERVICIO RECIBIDO</a:t>
            </a:r>
            <a:endParaRPr lang="es-ES" dirty="0">
              <a:solidFill>
                <a:prstClr val="black"/>
              </a:solidFill>
            </a:endParaRP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1,618 ENCUESTAS APLICADAS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76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13824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328773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 smtClean="0"/>
              <a:t>ENCUESTA DE SATISFACCIÓN</a:t>
            </a:r>
            <a:endParaRPr lang="es-MX" b="1" dirty="0"/>
          </a:p>
        </p:txBody>
      </p:sp>
      <p:graphicFrame>
        <p:nvGraphicFramePr>
          <p:cNvPr id="19" name="Gráfico 18"/>
          <p:cNvGraphicFramePr/>
          <p:nvPr>
            <p:extLst>
              <p:ext uri="{D42A27DB-BD31-4B8C-83A1-F6EECF244321}">
                <p14:modId xmlns:p14="http://schemas.microsoft.com/office/powerpoint/2010/main" val="1176053054"/>
              </p:ext>
            </p:extLst>
          </p:nvPr>
        </p:nvGraphicFramePr>
        <p:xfrm>
          <a:off x="838200" y="1448718"/>
          <a:ext cx="10961913" cy="4952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ángulo 6"/>
          <p:cNvSpPr/>
          <p:nvPr/>
        </p:nvSpPr>
        <p:spPr>
          <a:xfrm>
            <a:off x="763712" y="1322162"/>
            <a:ext cx="108948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prstClr val="black"/>
                </a:solidFill>
              </a:rPr>
              <a:t>ESTADÍSTICA DE INCIDENCIA DE </a:t>
            </a:r>
            <a:r>
              <a:rPr lang="es-ES" dirty="0" smtClean="0">
                <a:solidFill>
                  <a:prstClr val="black"/>
                </a:solidFill>
              </a:rPr>
              <a:t>VALORACIÓN CON RESPECTO A</a:t>
            </a: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¿EL </a:t>
            </a:r>
            <a:r>
              <a:rPr lang="es-ES" dirty="0" smtClean="0"/>
              <a:t>TIEMPO EN QUE LE</a:t>
            </a:r>
            <a:r>
              <a:rPr lang="es-ES" baseline="0" dirty="0" smtClean="0"/>
              <a:t> ATENDIMOS?</a:t>
            </a:r>
            <a:endParaRPr lang="es-MX" dirty="0" smtClean="0"/>
          </a:p>
          <a:p>
            <a:pPr algn="ctr"/>
            <a:endParaRPr lang="es-ES" dirty="0">
              <a:solidFill>
                <a:prstClr val="black"/>
              </a:solidFill>
            </a:endParaRP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1,618 ENCUESTAS APLICADAS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77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60756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328773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 smtClean="0"/>
              <a:t>ENCUESTA DE SATISFACCIÓN</a:t>
            </a:r>
            <a:endParaRPr lang="es-MX" b="1" dirty="0"/>
          </a:p>
        </p:txBody>
      </p:sp>
      <p:graphicFrame>
        <p:nvGraphicFramePr>
          <p:cNvPr id="19" name="Gráfico 18"/>
          <p:cNvGraphicFramePr/>
          <p:nvPr>
            <p:extLst>
              <p:ext uri="{D42A27DB-BD31-4B8C-83A1-F6EECF244321}">
                <p14:modId xmlns:p14="http://schemas.microsoft.com/office/powerpoint/2010/main" val="4068661105"/>
              </p:ext>
            </p:extLst>
          </p:nvPr>
        </p:nvGraphicFramePr>
        <p:xfrm>
          <a:off x="838200" y="1448718"/>
          <a:ext cx="10961913" cy="4952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ángulo 6"/>
          <p:cNvSpPr/>
          <p:nvPr/>
        </p:nvSpPr>
        <p:spPr>
          <a:xfrm>
            <a:off x="763712" y="1322162"/>
            <a:ext cx="108948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prstClr val="black"/>
                </a:solidFill>
              </a:rPr>
              <a:t>ESTADÍSTICA DE INCIDENCIA DE </a:t>
            </a:r>
            <a:r>
              <a:rPr lang="es-ES" dirty="0" smtClean="0">
                <a:solidFill>
                  <a:prstClr val="black"/>
                </a:solidFill>
              </a:rPr>
              <a:t>VALORACIÓN CON RESPECTO </a:t>
            </a:r>
            <a:r>
              <a:rPr lang="es-MX" dirty="0" smtClean="0">
                <a:solidFill>
                  <a:prstClr val="black"/>
                </a:solidFill>
              </a:rPr>
              <a:t>A</a:t>
            </a:r>
          </a:p>
          <a:p>
            <a:pPr algn="ctr"/>
            <a:r>
              <a:rPr lang="es-ES" dirty="0" smtClean="0"/>
              <a:t> ¿SERVICIO QUE RECIBIÓ FUE EL QUE ESPERABA?</a:t>
            </a:r>
            <a:endParaRPr lang="es-MX" dirty="0" smtClean="0"/>
          </a:p>
          <a:p>
            <a:pPr algn="ctr"/>
            <a:endParaRPr lang="es-ES" dirty="0">
              <a:solidFill>
                <a:prstClr val="black"/>
              </a:solidFill>
            </a:endParaRP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1,618 ENCUESTAS APLICADAS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78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38023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328773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7843" y="0"/>
            <a:ext cx="10515600" cy="1325563"/>
          </a:xfrm>
        </p:spPr>
        <p:txBody>
          <a:bodyPr/>
          <a:lstStyle/>
          <a:p>
            <a:pPr algn="ctr"/>
            <a:r>
              <a:rPr lang="es-MX" b="1" dirty="0" smtClean="0"/>
              <a:t>ENCUESTA DE SATISFACCIÓN</a:t>
            </a:r>
            <a:endParaRPr lang="es-MX" b="1" dirty="0"/>
          </a:p>
        </p:txBody>
      </p:sp>
      <p:graphicFrame>
        <p:nvGraphicFramePr>
          <p:cNvPr id="19" name="Gráfico 18"/>
          <p:cNvGraphicFramePr/>
          <p:nvPr>
            <p:extLst>
              <p:ext uri="{D42A27DB-BD31-4B8C-83A1-F6EECF244321}">
                <p14:modId xmlns:p14="http://schemas.microsoft.com/office/powerpoint/2010/main" val="117892587"/>
              </p:ext>
            </p:extLst>
          </p:nvPr>
        </p:nvGraphicFramePr>
        <p:xfrm>
          <a:off x="838200" y="1830971"/>
          <a:ext cx="10961913" cy="4952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ángulo 6"/>
          <p:cNvSpPr/>
          <p:nvPr/>
        </p:nvSpPr>
        <p:spPr>
          <a:xfrm>
            <a:off x="838200" y="855484"/>
            <a:ext cx="108948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prstClr val="black"/>
                </a:solidFill>
              </a:rPr>
              <a:t>ESTADÍSTICA DE INCIDENCIA DE </a:t>
            </a:r>
            <a:r>
              <a:rPr lang="es-ES" dirty="0" smtClean="0">
                <a:solidFill>
                  <a:prstClr val="black"/>
                </a:solidFill>
              </a:rPr>
              <a:t>VALORACIÓN CON RESPECTO </a:t>
            </a:r>
            <a:r>
              <a:rPr lang="es-MX" dirty="0" smtClean="0">
                <a:solidFill>
                  <a:prstClr val="black"/>
                </a:solidFill>
              </a:rPr>
              <a:t>A</a:t>
            </a:r>
          </a:p>
          <a:p>
            <a:pPr algn="ctr"/>
            <a:r>
              <a:rPr lang="es-ES" sz="1400" dirty="0" smtClean="0"/>
              <a:t> ¿</a:t>
            </a:r>
            <a:r>
              <a:rPr lang="es-MX" sz="1400" b="0" i="0" dirty="0" smtClean="0">
                <a:solidFill>
                  <a:srgbClr val="000000"/>
                </a:solidFill>
                <a:effectLst/>
                <a:latin typeface="Roboto"/>
              </a:rPr>
              <a:t>SI VISITÓ LAS INSTALACIONES, COMO LAS CONSIDERA EN CUANTO A LIMPIEZA, ORGANIZACIÓN, ILUMINACIÓN</a:t>
            </a:r>
            <a:r>
              <a:rPr lang="es-ES" dirty="0" smtClean="0"/>
              <a:t>?</a:t>
            </a:r>
            <a:endParaRPr lang="es-MX" dirty="0" smtClean="0"/>
          </a:p>
          <a:p>
            <a:pPr algn="ctr"/>
            <a:endParaRPr lang="es-ES" dirty="0">
              <a:solidFill>
                <a:prstClr val="black"/>
              </a:solidFill>
            </a:endParaRP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1,560 ENCUESTAS APLICADAS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79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353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19462DC0-C842-6548-4882-913F9192E9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-270164"/>
            <a:ext cx="4365171" cy="7128164"/>
          </a:xfrm>
          <a:prstGeom prst="rect">
            <a:avLst/>
          </a:prstGeo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660533" y="167442"/>
            <a:ext cx="9036496" cy="1054394"/>
          </a:xfrm>
        </p:spPr>
        <p:txBody>
          <a:bodyPr>
            <a:normAutofit/>
          </a:bodyPr>
          <a:lstStyle/>
          <a:p>
            <a:pPr algn="ctr"/>
            <a:r>
              <a:rPr lang="es-MX" sz="4000" b="1" dirty="0"/>
              <a:t>AVANCE  HISTÓRICO</a:t>
            </a:r>
            <a:endParaRPr lang="es-MX" sz="4000" dirty="0"/>
          </a:p>
        </p:txBody>
      </p:sp>
      <p:graphicFrame>
        <p:nvGraphicFramePr>
          <p:cNvPr id="8" name="Marcador de conteni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5511695"/>
              </p:ext>
            </p:extLst>
          </p:nvPr>
        </p:nvGraphicFramePr>
        <p:xfrm>
          <a:off x="945776" y="957943"/>
          <a:ext cx="7673788" cy="55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8793735" y="2398823"/>
            <a:ext cx="3079377" cy="33239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prstClr val="black"/>
                </a:solidFill>
              </a:rPr>
              <a:t>REGISTRO ACUMULATIVO</a:t>
            </a:r>
          </a:p>
          <a:p>
            <a:pPr algn="ctr"/>
            <a:r>
              <a:rPr lang="es-MX" sz="2400" b="1" dirty="0">
                <a:solidFill>
                  <a:prstClr val="black"/>
                </a:solidFill>
              </a:rPr>
              <a:t>DE</a:t>
            </a:r>
          </a:p>
          <a:p>
            <a:pPr algn="ctr"/>
            <a:r>
              <a:rPr lang="es-MX" sz="2400" b="1" dirty="0" smtClean="0">
                <a:solidFill>
                  <a:prstClr val="black"/>
                </a:solidFill>
              </a:rPr>
              <a:t>14,786</a:t>
            </a:r>
            <a:endParaRPr lang="es-MX" sz="2400" b="1" dirty="0">
              <a:solidFill>
                <a:prstClr val="black"/>
              </a:solidFill>
            </a:endParaRPr>
          </a:p>
          <a:p>
            <a:pPr algn="ctr"/>
            <a:r>
              <a:rPr lang="es-MX" sz="2400" b="1" dirty="0" smtClean="0">
                <a:solidFill>
                  <a:prstClr val="black"/>
                </a:solidFill>
              </a:rPr>
              <a:t>ATENCIONES BRINDADAS DE OCTUBRE 2021 A SEPTIEMBRE 2022</a:t>
            </a:r>
            <a:endParaRPr lang="es-MX" sz="2400" b="1" dirty="0">
              <a:solidFill>
                <a:prstClr val="black"/>
              </a:solidFill>
            </a:endParaRPr>
          </a:p>
          <a:p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47043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34F1AA6-C122-01DC-4C4B-E582F67BB5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-238991"/>
            <a:ext cx="4365171" cy="7096991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71922" y="1776844"/>
            <a:ext cx="10515600" cy="47375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4800" b="1" dirty="0" smtClean="0"/>
              <a:t>INFORME FINANCIERO</a:t>
            </a:r>
          </a:p>
          <a:p>
            <a:pPr marL="0" indent="0" algn="ctr">
              <a:buNone/>
            </a:pPr>
            <a:endParaRPr lang="es-MX" sz="4800" b="1" dirty="0" smtClean="0"/>
          </a:p>
          <a:p>
            <a:pPr marL="0" indent="0" algn="ctr">
              <a:buNone/>
            </a:pPr>
            <a:r>
              <a:rPr lang="es-MX" sz="4800" b="1" dirty="0" smtClean="0"/>
              <a:t>JULIO, AGOSTO Y SEPTIEMBRE, 2022.</a:t>
            </a:r>
            <a:endParaRPr lang="es-MX" sz="4800" b="1" dirty="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C919-916F-422C-85D3-722D59BAE51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80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60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34F1AA6-C122-01DC-4C4B-E582F67BB5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-238991"/>
            <a:ext cx="4365171" cy="709699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844" y="-83127"/>
            <a:ext cx="10543438" cy="6941127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C919-916F-422C-85D3-722D59BAE51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81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20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34F1AA6-C122-01DC-4C4B-E582F67BB5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-238991"/>
            <a:ext cx="4365171" cy="7096991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713" y="0"/>
            <a:ext cx="9881160" cy="6754091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C919-916F-422C-85D3-722D59BAE51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82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19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34F1AA6-C122-01DC-4C4B-E582F67BB5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-238991"/>
            <a:ext cx="4365171" cy="709699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726" y="0"/>
            <a:ext cx="10737273" cy="5985163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C919-916F-422C-85D3-722D59BAE51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83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45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34F1AA6-C122-01DC-4C4B-E582F67BB5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-238991"/>
            <a:ext cx="4365171" cy="709699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44525" t="17705" r="107" b="37935"/>
          <a:stretch/>
        </p:blipFill>
        <p:spPr>
          <a:xfrm>
            <a:off x="1859319" y="2127794"/>
            <a:ext cx="9149849" cy="3659942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808019" y="817492"/>
            <a:ext cx="9154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solidFill>
                  <a:prstClr val="black"/>
                </a:solidFill>
              </a:rPr>
              <a:t>El Instituto Municipal de la Mujer en San Juan del Río, </a:t>
            </a:r>
            <a:r>
              <a:rPr lang="es-MX" dirty="0" err="1" smtClean="0">
                <a:solidFill>
                  <a:prstClr val="black"/>
                </a:solidFill>
              </a:rPr>
              <a:t>Qro</a:t>
            </a:r>
            <a:r>
              <a:rPr lang="es-MX" dirty="0" smtClean="0">
                <a:solidFill>
                  <a:prstClr val="black"/>
                </a:solidFill>
              </a:rPr>
              <a:t>., no tiene contratada deuda pública, lo cual muestra unas finanzas sanas. </a:t>
            </a:r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C919-916F-422C-85D3-722D59BAE51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84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31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34F1AA6-C122-01DC-4C4B-E582F67BB5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-238991"/>
            <a:ext cx="4365171" cy="7096991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2424886" y="1236372"/>
            <a:ext cx="7727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prstClr val="black"/>
                </a:solidFill>
              </a:rPr>
              <a:t>El Instituto Municipal de la Mujer en San Juan del Río, </a:t>
            </a:r>
            <a:r>
              <a:rPr lang="es-MX" dirty="0" err="1" smtClean="0">
                <a:solidFill>
                  <a:prstClr val="black"/>
                </a:solidFill>
              </a:rPr>
              <a:t>Qro</a:t>
            </a:r>
            <a:r>
              <a:rPr lang="es-MX" dirty="0" smtClean="0">
                <a:solidFill>
                  <a:prstClr val="black"/>
                </a:solidFill>
              </a:rPr>
              <a:t>. </a:t>
            </a:r>
            <a:r>
              <a:rPr lang="es-MX" dirty="0">
                <a:solidFill>
                  <a:prstClr val="black"/>
                </a:solidFill>
              </a:rPr>
              <a:t>no </a:t>
            </a:r>
            <a:r>
              <a:rPr lang="es-MX" dirty="0" smtClean="0">
                <a:solidFill>
                  <a:prstClr val="black"/>
                </a:solidFill>
              </a:rPr>
              <a:t>cuenta con juicios laborales, ni pasivos de la misma naturaleza.</a:t>
            </a:r>
            <a:endParaRPr lang="es-MX" dirty="0">
              <a:solidFill>
                <a:prstClr val="black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2166937"/>
            <a:ext cx="4876800" cy="2524125"/>
          </a:xfrm>
          <a:prstGeom prst="rect">
            <a:avLst/>
          </a:prstGeo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C919-916F-422C-85D3-722D59BAE51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85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65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34F1AA6-C122-01DC-4C4B-E582F67BB5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-130629"/>
            <a:ext cx="4365171" cy="6988629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2382591" y="1609859"/>
            <a:ext cx="780459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>
                <a:solidFill>
                  <a:prstClr val="black"/>
                </a:solidFill>
              </a:rPr>
              <a:t>PRINCIPALES </a:t>
            </a:r>
            <a:r>
              <a:rPr lang="es-MX" sz="4800" b="1" dirty="0" smtClean="0">
                <a:solidFill>
                  <a:prstClr val="black"/>
                </a:solidFill>
              </a:rPr>
              <a:t>LOGROS</a:t>
            </a:r>
          </a:p>
          <a:p>
            <a:pPr algn="ctr"/>
            <a:r>
              <a:rPr lang="es-MX" sz="4800" b="1" dirty="0" smtClean="0">
                <a:solidFill>
                  <a:prstClr val="black"/>
                </a:solidFill>
              </a:rPr>
              <a:t>EN </a:t>
            </a:r>
            <a:r>
              <a:rPr lang="es-MX" sz="4800" b="1" dirty="0">
                <a:solidFill>
                  <a:prstClr val="black"/>
                </a:solidFill>
              </a:rPr>
              <a:t>MATERIA DE ARMONIZACIÓN </a:t>
            </a:r>
            <a:r>
              <a:rPr lang="es-MX" sz="4800" b="1" dirty="0" smtClean="0">
                <a:solidFill>
                  <a:prstClr val="black"/>
                </a:solidFill>
              </a:rPr>
              <a:t>CONTABLE</a:t>
            </a:r>
          </a:p>
          <a:p>
            <a:pPr algn="ctr"/>
            <a:r>
              <a:rPr lang="es-MX" sz="4800" b="1" dirty="0" smtClean="0">
                <a:solidFill>
                  <a:prstClr val="black"/>
                </a:solidFill>
              </a:rPr>
              <a:t>Y LEGAL</a:t>
            </a:r>
            <a:endParaRPr lang="es-MX" sz="4800" b="1" dirty="0">
              <a:solidFill>
                <a:prstClr val="black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C919-916F-422C-85D3-722D59BAE51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86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66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34F1AA6-C122-01DC-4C4B-E582F67BB5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98862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31057" t="20831" r="31546" b="5374"/>
          <a:stretch/>
        </p:blipFill>
        <p:spPr>
          <a:xfrm>
            <a:off x="5886545" y="16440"/>
            <a:ext cx="6166910" cy="684156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095604" y="2929388"/>
            <a:ext cx="47909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b="1" dirty="0" smtClean="0">
                <a:solidFill>
                  <a:prstClr val="black"/>
                </a:solidFill>
              </a:rPr>
              <a:t>El </a:t>
            </a:r>
            <a:r>
              <a:rPr lang="es-MX" sz="2000" b="1" dirty="0">
                <a:solidFill>
                  <a:prstClr val="black"/>
                </a:solidFill>
              </a:rPr>
              <a:t>P</a:t>
            </a:r>
            <a:r>
              <a:rPr lang="es-MX" sz="2000" b="1" dirty="0" smtClean="0">
                <a:solidFill>
                  <a:prstClr val="black"/>
                </a:solidFill>
              </a:rPr>
              <a:t>roceso de Fiscalización a la Cuenta Pública del Ejercicio 2021, cierra sin observaciones y de manera satisfactoria.</a:t>
            </a:r>
            <a:endParaRPr lang="es-MX" sz="2000" b="1" dirty="0">
              <a:solidFill>
                <a:prstClr val="black"/>
              </a:solidFill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C919-916F-422C-85D3-722D59BAE51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87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3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34F1AA6-C122-01DC-4C4B-E582F67BB5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98862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401564" y="1224806"/>
            <a:ext cx="9904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 smtClean="0">
                <a:solidFill>
                  <a:prstClr val="black"/>
                </a:solidFill>
              </a:rPr>
              <a:t>Se obtuvo el 100% de calificación en la </a:t>
            </a:r>
            <a:r>
              <a:rPr lang="es-MX" sz="2000" dirty="0">
                <a:solidFill>
                  <a:prstClr val="black"/>
                </a:solidFill>
              </a:rPr>
              <a:t>encuesta </a:t>
            </a:r>
            <a:r>
              <a:rPr lang="es-MX" sz="2000" dirty="0" smtClean="0">
                <a:solidFill>
                  <a:prstClr val="black"/>
                </a:solidFill>
              </a:rPr>
              <a:t>de </a:t>
            </a:r>
            <a:r>
              <a:rPr lang="es-MX" sz="2000" dirty="0">
                <a:solidFill>
                  <a:prstClr val="black"/>
                </a:solidFill>
              </a:rPr>
              <a:t>la </a:t>
            </a:r>
            <a:r>
              <a:rPr lang="es-MX" sz="2000" b="1" dirty="0">
                <a:solidFill>
                  <a:prstClr val="black"/>
                </a:solidFill>
              </a:rPr>
              <a:t>Primera Evaluación 2022</a:t>
            </a:r>
            <a:r>
              <a:rPr lang="es-MX" sz="2000" dirty="0">
                <a:solidFill>
                  <a:prstClr val="black"/>
                </a:solidFill>
              </a:rPr>
              <a:t> del Sistema de Evaluaciones de Armonización Contable </a:t>
            </a:r>
            <a:r>
              <a:rPr lang="es-MX" sz="2000" dirty="0" smtClean="0">
                <a:solidFill>
                  <a:prstClr val="black"/>
                </a:solidFill>
              </a:rPr>
              <a:t>al </a:t>
            </a:r>
            <a:r>
              <a:rPr lang="es-MX" sz="2000" dirty="0">
                <a:solidFill>
                  <a:prstClr val="black"/>
                </a:solidFill>
              </a:rPr>
              <a:t>Segundo Trimestre del </a:t>
            </a:r>
            <a:r>
              <a:rPr lang="es-MX" sz="2000" dirty="0" smtClean="0">
                <a:solidFill>
                  <a:prstClr val="black"/>
                </a:solidFill>
              </a:rPr>
              <a:t>año.</a:t>
            </a:r>
            <a:endParaRPr lang="es-MX" sz="2000" b="1" dirty="0">
              <a:solidFill>
                <a:prstClr val="black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-180" t="13415" r="9800" b="35163"/>
          <a:stretch/>
        </p:blipFill>
        <p:spPr>
          <a:xfrm>
            <a:off x="1169581" y="2061750"/>
            <a:ext cx="10709126" cy="3912250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C919-916F-422C-85D3-722D59BAE51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88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94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34F1AA6-C122-01DC-4C4B-E582F67BB5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98862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342183" y="1433700"/>
            <a:ext cx="10091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solidFill>
                  <a:prstClr val="black"/>
                </a:solidFill>
              </a:rPr>
              <a:t>Se presenta una Opinión del cumplimiento de obligaciones fiscales en sentido positivo como prueba del pago oportuno y correcto de los impuestos.</a:t>
            </a:r>
            <a:endParaRPr lang="es-MX" sz="2000" b="1" dirty="0">
              <a:solidFill>
                <a:prstClr val="black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17429" t="21019" r="16232" b="17543"/>
          <a:stretch/>
        </p:blipFill>
        <p:spPr>
          <a:xfrm>
            <a:off x="2343955" y="2275610"/>
            <a:ext cx="8440924" cy="4395194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C919-916F-422C-85D3-722D59BAE51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89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05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F801A95E-7B54-8DD2-BF67-2CC349CB2D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-246743"/>
            <a:ext cx="4365171" cy="7104743"/>
          </a:xfrm>
          <a:prstGeom prst="rect">
            <a:avLst/>
          </a:prstGeo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886998" y="472126"/>
            <a:ext cx="9610237" cy="1054394"/>
          </a:xfrm>
        </p:spPr>
        <p:txBody>
          <a:bodyPr>
            <a:normAutofit/>
          </a:bodyPr>
          <a:lstStyle/>
          <a:p>
            <a:pPr algn="ctr"/>
            <a:r>
              <a:rPr lang="es-MX" sz="2800" b="1" dirty="0"/>
              <a:t>INDICADORES RESPECTO AL AVANCE DE </a:t>
            </a:r>
            <a:r>
              <a:rPr lang="es-MX" sz="2800" b="1" dirty="0" smtClean="0"/>
              <a:t>META </a:t>
            </a:r>
            <a:r>
              <a:rPr lang="es-MX" sz="2800" b="1" dirty="0"/>
              <a:t>ANUAL DE ATENCIONES </a:t>
            </a:r>
            <a:endParaRPr lang="es-MX" sz="2800" dirty="0"/>
          </a:p>
        </p:txBody>
      </p:sp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7696588"/>
              </p:ext>
            </p:extLst>
          </p:nvPr>
        </p:nvGraphicFramePr>
        <p:xfrm>
          <a:off x="838200" y="1700809"/>
          <a:ext cx="7149353" cy="4932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8417858" y="1700808"/>
            <a:ext cx="3079377" cy="406265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prstClr val="black"/>
                </a:solidFill>
              </a:rPr>
              <a:t>33.54% </a:t>
            </a:r>
            <a:r>
              <a:rPr lang="es-MX" sz="2400" b="1" dirty="0">
                <a:solidFill>
                  <a:prstClr val="black"/>
                </a:solidFill>
              </a:rPr>
              <a:t>de </a:t>
            </a:r>
            <a:r>
              <a:rPr lang="es-MX" sz="2400" b="1" dirty="0" smtClean="0">
                <a:solidFill>
                  <a:prstClr val="black"/>
                </a:solidFill>
              </a:rPr>
              <a:t>META  SUPERADA en estimado de  </a:t>
            </a:r>
            <a:r>
              <a:rPr lang="es-MX" sz="2400" b="1" dirty="0">
                <a:solidFill>
                  <a:prstClr val="black"/>
                </a:solidFill>
              </a:rPr>
              <a:t>Atenciones </a:t>
            </a:r>
            <a:r>
              <a:rPr lang="es-MX" sz="2400" b="1" dirty="0" smtClean="0">
                <a:solidFill>
                  <a:prstClr val="black"/>
                </a:solidFill>
              </a:rPr>
              <a:t>Anuales brindadas </a:t>
            </a:r>
            <a:r>
              <a:rPr lang="es-MX" sz="2400" b="1" dirty="0">
                <a:solidFill>
                  <a:prstClr val="black"/>
                </a:solidFill>
              </a:rPr>
              <a:t>por el Instituto Municipal dela Mujer en San Juan del Río, </a:t>
            </a:r>
            <a:r>
              <a:rPr lang="es-MX" sz="2400" b="1" dirty="0" err="1">
                <a:solidFill>
                  <a:prstClr val="black"/>
                </a:solidFill>
              </a:rPr>
              <a:t>Qro</a:t>
            </a:r>
            <a:r>
              <a:rPr lang="es-MX" sz="2400" b="1" dirty="0" smtClean="0">
                <a:solidFill>
                  <a:prstClr val="black"/>
                </a:solidFill>
              </a:rPr>
              <a:t>. De Octubre 2021 a Septiembre 2022.</a:t>
            </a:r>
            <a:endParaRPr lang="es-MX" sz="2400" b="1" dirty="0">
              <a:solidFill>
                <a:prstClr val="black"/>
              </a:solidFill>
            </a:endParaRPr>
          </a:p>
          <a:p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409371" y="2549923"/>
            <a:ext cx="1451429" cy="6001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1100" dirty="0" smtClean="0"/>
              <a:t>11,072</a:t>
            </a:r>
          </a:p>
          <a:p>
            <a:pPr algn="ctr"/>
            <a:r>
              <a:rPr lang="es-MX" sz="1100" dirty="0" smtClean="0"/>
              <a:t>Atenciones anuales estimadas</a:t>
            </a:r>
            <a:endParaRPr lang="es-MX" sz="110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5526454" y="1391890"/>
            <a:ext cx="1451429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 smtClean="0"/>
              <a:t>14,786</a:t>
            </a:r>
          </a:p>
          <a:p>
            <a:pPr algn="ctr"/>
            <a:r>
              <a:rPr lang="es-MX" sz="1200" b="1" dirty="0" smtClean="0"/>
              <a:t>Atenciones anuales brindadas</a:t>
            </a:r>
            <a:endParaRPr lang="es-MX" sz="1200" b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99474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34F1AA6-C122-01DC-4C4B-E582F67BB5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98862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530830" y="1269451"/>
            <a:ext cx="9878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solidFill>
                  <a:prstClr val="black"/>
                </a:solidFill>
              </a:rPr>
              <a:t>El </a:t>
            </a:r>
            <a:r>
              <a:rPr lang="es-MX" sz="2000" dirty="0">
                <a:solidFill>
                  <a:prstClr val="black"/>
                </a:solidFill>
              </a:rPr>
              <a:t>P</a:t>
            </a:r>
            <a:r>
              <a:rPr lang="es-MX" sz="2000" dirty="0" smtClean="0">
                <a:solidFill>
                  <a:prstClr val="black"/>
                </a:solidFill>
              </a:rPr>
              <a:t>ortal de </a:t>
            </a:r>
            <a:r>
              <a:rPr lang="es-MX" sz="2000" dirty="0">
                <a:solidFill>
                  <a:prstClr val="black"/>
                </a:solidFill>
              </a:rPr>
              <a:t>Transparencia </a:t>
            </a:r>
            <a:r>
              <a:rPr lang="es-MX" sz="2000" dirty="0" smtClean="0">
                <a:solidFill>
                  <a:prstClr val="black"/>
                </a:solidFill>
              </a:rPr>
              <a:t>se </a:t>
            </a:r>
            <a:r>
              <a:rPr lang="es-MX" sz="2000" dirty="0">
                <a:solidFill>
                  <a:prstClr val="black"/>
                </a:solidFill>
              </a:rPr>
              <a:t>mantiene actualizado </a:t>
            </a:r>
            <a:r>
              <a:rPr lang="es-MX" sz="2000" dirty="0" smtClean="0">
                <a:solidFill>
                  <a:prstClr val="black"/>
                </a:solidFill>
              </a:rPr>
              <a:t>de manera trimestral en la página oficial:</a:t>
            </a:r>
            <a:endParaRPr lang="es-MX" sz="2000" b="1" dirty="0">
              <a:solidFill>
                <a:prstClr val="black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1373" t="45633" r="1549" b="7772"/>
          <a:stretch/>
        </p:blipFill>
        <p:spPr>
          <a:xfrm>
            <a:off x="509446" y="2606406"/>
            <a:ext cx="11455757" cy="3193961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6" name="CuadroTexto 5"/>
          <p:cNvSpPr txBox="1"/>
          <p:nvPr/>
        </p:nvSpPr>
        <p:spPr>
          <a:xfrm>
            <a:off x="2973409" y="1953317"/>
            <a:ext cx="6993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solidFill>
                  <a:prstClr val="black"/>
                </a:solidFill>
              </a:rPr>
              <a:t>https://www.imm.sanjuandelrio.gob.mx/#transparencia</a:t>
            </a:r>
            <a:endParaRPr lang="es-MX" b="1" dirty="0">
              <a:solidFill>
                <a:prstClr val="black"/>
              </a:solidFill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C919-916F-422C-85D3-722D59BAE51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90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9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34F1AA6-C122-01DC-4C4B-E582F67BB5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98862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624347" y="1275235"/>
            <a:ext cx="10032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 smtClean="0">
                <a:solidFill>
                  <a:prstClr val="black"/>
                </a:solidFill>
              </a:rPr>
              <a:t>Incorporación satisfactoria a la Plataforma Nacional de Transparencia.</a:t>
            </a:r>
          </a:p>
          <a:p>
            <a:pPr algn="ctr"/>
            <a:r>
              <a:rPr lang="es-MX" sz="2000" dirty="0" smtClean="0">
                <a:solidFill>
                  <a:prstClr val="black"/>
                </a:solidFill>
              </a:rPr>
              <a:t>Fueron atendidas 6 solicitudes sin salvedades.</a:t>
            </a:r>
            <a:endParaRPr lang="es-MX" sz="2000" b="1" dirty="0">
              <a:solidFill>
                <a:prstClr val="black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2324" t="16509" r="1232" b="35767"/>
          <a:stretch/>
        </p:blipFill>
        <p:spPr>
          <a:xfrm>
            <a:off x="41564" y="2208869"/>
            <a:ext cx="7160654" cy="359964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36127" t="13315" r="5141" b="37386"/>
          <a:stretch/>
        </p:blipFill>
        <p:spPr>
          <a:xfrm>
            <a:off x="4862946" y="2208869"/>
            <a:ext cx="7207486" cy="3585875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1564" y="2208869"/>
            <a:ext cx="12028868" cy="3585875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ln>
                <a:solidFill>
                  <a:srgbClr val="7030A0"/>
                </a:solidFill>
              </a:ln>
              <a:noFill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C919-916F-422C-85D3-722D59BAE51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91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75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34F1AA6-C122-01DC-4C4B-E582F67BB5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98862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257301" y="883295"/>
            <a:ext cx="10602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 smtClean="0">
                <a:solidFill>
                  <a:prstClr val="black"/>
                </a:solidFill>
              </a:rPr>
              <a:t>Publicación Oficial de la Normatividad </a:t>
            </a:r>
            <a:r>
              <a:rPr lang="es-MX" sz="2000" dirty="0">
                <a:solidFill>
                  <a:prstClr val="black"/>
                </a:solidFill>
              </a:rPr>
              <a:t>del El Instituto Municipal de la Mujer en San Juan del Río, </a:t>
            </a:r>
            <a:r>
              <a:rPr lang="es-MX" sz="2000" dirty="0" err="1" smtClean="0">
                <a:solidFill>
                  <a:prstClr val="black"/>
                </a:solidFill>
              </a:rPr>
              <a:t>Qro</a:t>
            </a:r>
            <a:r>
              <a:rPr lang="es-MX" sz="2000" dirty="0" smtClean="0">
                <a:solidFill>
                  <a:prstClr val="black"/>
                </a:solidFill>
              </a:rPr>
              <a:t>.</a:t>
            </a:r>
            <a:endParaRPr lang="es-MX" sz="2000" b="1" dirty="0">
              <a:solidFill>
                <a:prstClr val="black"/>
              </a:solidFill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3336725" y="1495248"/>
            <a:ext cx="6387922" cy="5161300"/>
            <a:chOff x="3275916" y="1408097"/>
            <a:chExt cx="6387922" cy="5161300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3"/>
            <a:srcRect l="25669" t="79932" r="27958" b="6456"/>
            <a:stretch/>
          </p:blipFill>
          <p:spPr>
            <a:xfrm>
              <a:off x="3275916" y="4736116"/>
              <a:ext cx="6387922" cy="1833281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4"/>
            <a:srcRect l="24085" t="24589" r="25422" b="28628"/>
            <a:stretch/>
          </p:blipFill>
          <p:spPr>
            <a:xfrm>
              <a:off x="3391826" y="1408097"/>
              <a:ext cx="6156102" cy="3206840"/>
            </a:xfrm>
            <a:prstGeom prst="rect">
              <a:avLst/>
            </a:prstGeom>
          </p:spPr>
        </p:pic>
      </p:grpSp>
      <p:sp>
        <p:nvSpPr>
          <p:cNvPr id="2" name="Rectángulo 1"/>
          <p:cNvSpPr/>
          <p:nvPr/>
        </p:nvSpPr>
        <p:spPr>
          <a:xfrm>
            <a:off x="3179618" y="1408097"/>
            <a:ext cx="6702137" cy="53356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</a:endParaRPr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C919-916F-422C-85D3-722D59BAE51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92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30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34F1AA6-C122-01DC-4C4B-E582F67BB5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98862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415651" y="722597"/>
            <a:ext cx="100326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 smtClean="0">
                <a:solidFill>
                  <a:prstClr val="black"/>
                </a:solidFill>
              </a:rPr>
              <a:t>Entrada en vigor de las Políticas y Lineamientos de Seguridad</a:t>
            </a:r>
          </a:p>
          <a:p>
            <a:pPr algn="ctr"/>
            <a:r>
              <a:rPr lang="es-MX" sz="2000" dirty="0" smtClean="0">
                <a:solidFill>
                  <a:prstClr val="black"/>
                </a:solidFill>
              </a:rPr>
              <a:t>para los Sistemas </a:t>
            </a:r>
            <a:r>
              <a:rPr lang="es-MX" sz="2000" dirty="0">
                <a:solidFill>
                  <a:prstClr val="black"/>
                </a:solidFill>
              </a:rPr>
              <a:t>I</a:t>
            </a:r>
            <a:r>
              <a:rPr lang="es-MX" sz="2000" dirty="0" smtClean="0">
                <a:solidFill>
                  <a:prstClr val="black"/>
                </a:solidFill>
              </a:rPr>
              <a:t>nformáticos y de Comunicación que establezcan Claves de Acceso</a:t>
            </a:r>
          </a:p>
          <a:p>
            <a:pPr algn="ctr"/>
            <a:r>
              <a:rPr lang="es-MX" sz="2000" dirty="0" smtClean="0">
                <a:solidFill>
                  <a:prstClr val="black"/>
                </a:solidFill>
              </a:rPr>
              <a:t>del Instituto Municipal de </a:t>
            </a:r>
            <a:r>
              <a:rPr lang="es-MX" sz="2000" dirty="0">
                <a:solidFill>
                  <a:prstClr val="black"/>
                </a:solidFill>
              </a:rPr>
              <a:t>l</a:t>
            </a:r>
            <a:r>
              <a:rPr lang="es-MX" sz="2000" dirty="0" smtClean="0">
                <a:solidFill>
                  <a:prstClr val="black"/>
                </a:solidFill>
              </a:rPr>
              <a:t>a Mujer en San Juan del Río, </a:t>
            </a:r>
            <a:r>
              <a:rPr lang="es-MX" sz="2000" dirty="0" err="1" smtClean="0">
                <a:solidFill>
                  <a:prstClr val="black"/>
                </a:solidFill>
              </a:rPr>
              <a:t>Qro</a:t>
            </a:r>
            <a:r>
              <a:rPr lang="es-MX" sz="2000" dirty="0" smtClean="0">
                <a:solidFill>
                  <a:prstClr val="black"/>
                </a:solidFill>
              </a:rPr>
              <a:t>.</a:t>
            </a:r>
            <a:endParaRPr lang="es-MX" sz="2000" dirty="0">
              <a:solidFill>
                <a:prstClr val="black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25035" t="21395" r="27429" b="16416"/>
          <a:stretch/>
        </p:blipFill>
        <p:spPr>
          <a:xfrm>
            <a:off x="2784764" y="1868888"/>
            <a:ext cx="7294418" cy="4989113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C919-916F-422C-85D3-722D59BAE51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93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02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34F1AA6-C122-01DC-4C4B-E582F67BB5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-130629"/>
            <a:ext cx="4365171" cy="6988629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693235" y="1101527"/>
            <a:ext cx="924790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 smtClean="0">
                <a:solidFill>
                  <a:prstClr val="black"/>
                </a:solidFill>
              </a:rPr>
              <a:t>AVANCE DE ACTIVIDADES</a:t>
            </a:r>
          </a:p>
          <a:p>
            <a:pPr algn="ctr"/>
            <a:r>
              <a:rPr lang="es-MX" sz="4800" b="1" dirty="0" smtClean="0">
                <a:solidFill>
                  <a:prstClr val="black"/>
                </a:solidFill>
              </a:rPr>
              <a:t>DEL</a:t>
            </a:r>
          </a:p>
          <a:p>
            <a:pPr algn="ctr"/>
            <a:r>
              <a:rPr lang="es-MX" sz="4800" b="1" dirty="0" smtClean="0">
                <a:solidFill>
                  <a:prstClr val="black"/>
                </a:solidFill>
              </a:rPr>
              <a:t>SISTEMA MUNICIPAL DE IGUALDAD SUSTANTIVA ENTRE MUJERES Y HOMBRES DE SAN JUAN DEL RÍO, QRO.</a:t>
            </a:r>
            <a:endParaRPr lang="es-MX" sz="4800" b="1" dirty="0">
              <a:solidFill>
                <a:prstClr val="black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C919-916F-422C-85D3-722D59BAE51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94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00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B34F1AA6-C122-01DC-4C4B-E582F67BB5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202"/>
          <a:stretch/>
        </p:blipFill>
        <p:spPr>
          <a:xfrm>
            <a:off x="0" y="0"/>
            <a:ext cx="4365171" cy="698862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415651" y="722597"/>
            <a:ext cx="100326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 smtClean="0">
                <a:solidFill>
                  <a:prstClr val="black"/>
                </a:solidFill>
              </a:rPr>
              <a:t>Presentación y aprobación del Proyecto para el </a:t>
            </a:r>
          </a:p>
          <a:p>
            <a:pPr algn="ctr"/>
            <a:r>
              <a:rPr lang="es-MX" sz="2000" dirty="0" smtClean="0">
                <a:solidFill>
                  <a:prstClr val="black"/>
                </a:solidFill>
              </a:rPr>
              <a:t>“Programa Municipal de Igualdad Sustantiva entre Mujeres y Hombres, y del Acceso a las Mujeres a una Vida Libre de Violencia”</a:t>
            </a:r>
            <a:endParaRPr lang="es-MX" sz="2000" dirty="0">
              <a:solidFill>
                <a:prstClr val="black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516" y="1738260"/>
            <a:ext cx="3978912" cy="5103807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C919-916F-422C-85D3-722D59BAE51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95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81804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8622"/>
            <a:ext cx="4365114" cy="6986622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8C919-916F-422C-85D3-722D59BAE51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96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886691" y="890666"/>
            <a:ext cx="11305309" cy="5097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es-MX" sz="4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CONVENIOS </a:t>
            </a:r>
            <a:r>
              <a:rPr lang="es-MX" sz="4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APROBADOS</a:t>
            </a: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es-MX" sz="4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LA</a:t>
            </a: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es-MX" sz="4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CUARTA </a:t>
            </a:r>
            <a:r>
              <a:rPr lang="es-MX" sz="4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SESIÓN </a:t>
            </a:r>
            <a:r>
              <a:rPr lang="es-MX" sz="4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ORDINARIA</a:t>
            </a: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es-MX" sz="4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 </a:t>
            </a:r>
            <a:r>
              <a:rPr lang="es-MX" sz="4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CONSEJO DIRECTIVO DEL INSTITUTO MUNICIPAL DE LA MUJER EN SAN JUAN DEL </a:t>
            </a:r>
            <a:r>
              <a:rPr lang="es-MX" sz="4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RÍO, QRO.</a:t>
            </a:r>
            <a:endParaRPr lang="es-MX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49846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189"/>
            <a:ext cx="4365114" cy="6986622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8610600" y="6383897"/>
            <a:ext cx="2743200" cy="365125"/>
          </a:xfrm>
        </p:spPr>
        <p:txBody>
          <a:bodyPr/>
          <a:lstStyle/>
          <a:p>
            <a:fld id="{A208C919-916F-422C-85D3-722D59BAE51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97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3818" y="741247"/>
            <a:ext cx="2143125" cy="21431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2954" y="633353"/>
            <a:ext cx="2143125" cy="214312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8454" y="741246"/>
            <a:ext cx="2143125" cy="21431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3817" y="3806003"/>
            <a:ext cx="2143125" cy="21431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1756" y="4041641"/>
            <a:ext cx="3009900" cy="1524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6452" y="3804290"/>
            <a:ext cx="2146549" cy="21465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CuadroTexto 13"/>
          <p:cNvSpPr txBox="1"/>
          <p:nvPr/>
        </p:nvSpPr>
        <p:spPr>
          <a:xfrm>
            <a:off x="1863818" y="2986235"/>
            <a:ext cx="2143125" cy="6001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1100" b="1" dirty="0"/>
              <a:t>COLEGIO DE ABOGADOS LITIGANTES DE </a:t>
            </a:r>
            <a:r>
              <a:rPr lang="es-MX" sz="1100" b="1" dirty="0" smtClean="0"/>
              <a:t>QUERÉTARO </a:t>
            </a:r>
            <a:r>
              <a:rPr lang="es-MX" sz="1100" b="1" dirty="0"/>
              <a:t>A.C. CAPÍTULO SAN JUAN DEL RÍO</a:t>
            </a:r>
            <a:endParaRPr lang="es-MX" sz="1100" dirty="0"/>
          </a:p>
        </p:txBody>
      </p:sp>
      <p:sp>
        <p:nvSpPr>
          <p:cNvPr id="15" name="CuadroTexto 14"/>
          <p:cNvSpPr txBox="1"/>
          <p:nvPr/>
        </p:nvSpPr>
        <p:spPr>
          <a:xfrm>
            <a:off x="9112955" y="2937537"/>
            <a:ext cx="2143125" cy="6001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100" b="1" dirty="0"/>
              <a:t>CÁMARA NACIONAL DE COMERCIO SERVICIOS Y TURISMO DE SAN JUAN DEL RÍO</a:t>
            </a:r>
            <a:endParaRPr lang="es-MX" sz="11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9114150" y="6048456"/>
            <a:ext cx="2143125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1100" b="1" dirty="0"/>
              <a:t>OXXO, S.A. </a:t>
            </a:r>
            <a:r>
              <a:rPr lang="es-MX" sz="1100" b="1" dirty="0" smtClean="0"/>
              <a:t>DE </a:t>
            </a:r>
            <a:r>
              <a:rPr lang="es-MX" sz="1100" b="1" dirty="0"/>
              <a:t>C.V.</a:t>
            </a:r>
            <a:endParaRPr lang="es-MX" sz="1100" dirty="0"/>
          </a:p>
        </p:txBody>
      </p:sp>
      <p:sp>
        <p:nvSpPr>
          <p:cNvPr id="17" name="CuadroTexto 16"/>
          <p:cNvSpPr txBox="1"/>
          <p:nvPr/>
        </p:nvSpPr>
        <p:spPr>
          <a:xfrm>
            <a:off x="1863817" y="6033030"/>
            <a:ext cx="2143125" cy="6001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1100" b="1" dirty="0"/>
              <a:t>FUNDACIÓN CHABELY EDUCACIÓN EN DIABETES A.C. DE C.V.</a:t>
            </a:r>
            <a:endParaRPr lang="es-MX" sz="1100" dirty="0"/>
          </a:p>
        </p:txBody>
      </p:sp>
      <p:sp>
        <p:nvSpPr>
          <p:cNvPr id="18" name="CuadroTexto 17"/>
          <p:cNvSpPr txBox="1"/>
          <p:nvPr/>
        </p:nvSpPr>
        <p:spPr>
          <a:xfrm>
            <a:off x="5488454" y="2986235"/>
            <a:ext cx="2143125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1100" b="1" dirty="0"/>
              <a:t>CRUZ ROJA </a:t>
            </a:r>
            <a:r>
              <a:rPr lang="es-MX" sz="1100" b="1" dirty="0" smtClean="0"/>
              <a:t>INSTITUCIÓN </a:t>
            </a:r>
            <a:r>
              <a:rPr lang="es-MX" sz="1100" b="1" dirty="0"/>
              <a:t>DE ASISTENCIA PRIVADA</a:t>
            </a:r>
            <a:endParaRPr lang="es-MX" sz="1100" dirty="0"/>
          </a:p>
        </p:txBody>
      </p:sp>
      <p:sp>
        <p:nvSpPr>
          <p:cNvPr id="19" name="CuadroTexto 18"/>
          <p:cNvSpPr txBox="1"/>
          <p:nvPr/>
        </p:nvSpPr>
        <p:spPr>
          <a:xfrm>
            <a:off x="5509876" y="6048456"/>
            <a:ext cx="2143125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1100" b="1" dirty="0"/>
              <a:t>ANA KAREN VALENCIA ALDAMA </a:t>
            </a:r>
            <a:r>
              <a:rPr lang="es-MX" sz="1100" dirty="0"/>
              <a:t>“</a:t>
            </a:r>
            <a:r>
              <a:rPr lang="es-MX" sz="1100" b="1" dirty="0"/>
              <a:t>FUNERARIAS AVALENCIA</a:t>
            </a:r>
            <a:endParaRPr lang="es-MX" sz="1100" dirty="0"/>
          </a:p>
        </p:txBody>
      </p:sp>
    </p:spTree>
    <p:extLst>
      <p:ext uri="{BB962C8B-B14F-4D97-AF65-F5344CB8AC3E}">
        <p14:creationId xmlns:p14="http://schemas.microsoft.com/office/powerpoint/2010/main" val="249030840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4549"/>
            <a:ext cx="4365114" cy="7102549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8610600" y="6207488"/>
            <a:ext cx="2743200" cy="365125"/>
          </a:xfrm>
        </p:spPr>
        <p:txBody>
          <a:bodyPr/>
          <a:lstStyle/>
          <a:p>
            <a:fld id="{A208C919-916F-422C-85D3-722D59BAE51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98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5241" y="750961"/>
            <a:ext cx="2124075" cy="21526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t="3532" b="29006"/>
          <a:stretch/>
        </p:blipFill>
        <p:spPr>
          <a:xfrm>
            <a:off x="8888488" y="3714662"/>
            <a:ext cx="2143125" cy="20481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7078" y="3618965"/>
            <a:ext cx="2325317" cy="232531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4311" y="779248"/>
            <a:ext cx="2124363" cy="212436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1181" y="3714662"/>
            <a:ext cx="2133600" cy="2133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4586" y="750961"/>
            <a:ext cx="2143125" cy="21526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CuadroTexto 11"/>
          <p:cNvSpPr txBox="1"/>
          <p:nvPr/>
        </p:nvSpPr>
        <p:spPr>
          <a:xfrm>
            <a:off x="4752776" y="2957450"/>
            <a:ext cx="3046677" cy="6001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1100" b="1" dirty="0" smtClean="0"/>
              <a:t>ASOCIACIÓN </a:t>
            </a:r>
            <a:r>
              <a:rPr lang="es-MX" sz="1100" b="1" dirty="0"/>
              <a:t>DE ASISTENCIA SOCIAL Y ACOMPAÑAMIENTO EN MATERIA DE TRABAJO SOCIAL, JUICIOS ORALES Y PERITAJE SOCIAL</a:t>
            </a:r>
            <a:endParaRPr lang="es-MX" sz="11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1773118" y="5925075"/>
            <a:ext cx="2143125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1100" b="1" dirty="0"/>
              <a:t>INSTITUTO SANJUANENSE DE ESTUDIOS SUPERIORES</a:t>
            </a:r>
            <a:endParaRPr lang="es-MX" sz="1100" dirty="0"/>
          </a:p>
        </p:txBody>
      </p:sp>
      <p:sp>
        <p:nvSpPr>
          <p:cNvPr id="14" name="CuadroTexto 13"/>
          <p:cNvSpPr txBox="1"/>
          <p:nvPr/>
        </p:nvSpPr>
        <p:spPr>
          <a:xfrm>
            <a:off x="5241181" y="5907406"/>
            <a:ext cx="2143125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1100" b="1" dirty="0"/>
              <a:t>GRUPO EDUCATIVO IMEI PLANTEL SAN JUAN DEL </a:t>
            </a:r>
            <a:r>
              <a:rPr lang="es-MX" sz="1100" b="1" dirty="0" smtClean="0"/>
              <a:t>RÍO</a:t>
            </a:r>
            <a:endParaRPr lang="es-MX" sz="1100" dirty="0"/>
          </a:p>
        </p:txBody>
      </p:sp>
      <p:sp>
        <p:nvSpPr>
          <p:cNvPr id="15" name="CuadroTexto 14"/>
          <p:cNvSpPr txBox="1"/>
          <p:nvPr/>
        </p:nvSpPr>
        <p:spPr>
          <a:xfrm>
            <a:off x="1764311" y="2957450"/>
            <a:ext cx="2143125" cy="6001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1100" b="1" dirty="0"/>
              <a:t>COLEGIO DE EDUCACIÓN PROFESIONAL TÉCNICA DEL ESTADO DE QUERÉTARO</a:t>
            </a:r>
            <a:endParaRPr lang="es-MX" sz="11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8864586" y="2925753"/>
            <a:ext cx="2143125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1100" b="1" dirty="0"/>
              <a:t>COLEGIO DE INGENIEROS CIVILES DE SAN JUAN DEL </a:t>
            </a:r>
            <a:r>
              <a:rPr lang="es-MX" sz="1100" b="1" dirty="0" smtClean="0"/>
              <a:t>RÍO, </a:t>
            </a:r>
            <a:r>
              <a:rPr lang="es-MX" sz="1100" b="1" dirty="0"/>
              <a:t>A.C.</a:t>
            </a:r>
            <a:endParaRPr lang="es-MX" sz="1100" dirty="0"/>
          </a:p>
        </p:txBody>
      </p:sp>
      <p:sp>
        <p:nvSpPr>
          <p:cNvPr id="17" name="CuadroTexto 16"/>
          <p:cNvSpPr txBox="1"/>
          <p:nvPr/>
        </p:nvSpPr>
        <p:spPr>
          <a:xfrm>
            <a:off x="8888488" y="5840431"/>
            <a:ext cx="2143125" cy="6001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1100" b="1" dirty="0"/>
              <a:t>KARINA RIVAS GUERRERO </a:t>
            </a:r>
            <a:r>
              <a:rPr lang="es-MX" sz="1100" b="1" dirty="0" smtClean="0"/>
              <a:t>ÓPTICA </a:t>
            </a:r>
            <a:r>
              <a:rPr lang="es-MX" sz="1100" b="1" dirty="0"/>
              <a:t>VISIÓN PREMIER </a:t>
            </a:r>
            <a:endParaRPr lang="es-MX" sz="1100" b="1" dirty="0" smtClean="0"/>
          </a:p>
          <a:p>
            <a:pPr algn="ctr"/>
            <a:r>
              <a:rPr lang="es-MX" sz="1100" b="1" dirty="0" smtClean="0"/>
              <a:t>SUCURSAL </a:t>
            </a:r>
            <a:r>
              <a:rPr lang="es-MX" sz="1100" b="1" dirty="0"/>
              <a:t>SJR</a:t>
            </a:r>
            <a:endParaRPr lang="es-MX" sz="1100" dirty="0"/>
          </a:p>
        </p:txBody>
      </p:sp>
    </p:spTree>
    <p:extLst>
      <p:ext uri="{BB962C8B-B14F-4D97-AF65-F5344CB8AC3E}">
        <p14:creationId xmlns:p14="http://schemas.microsoft.com/office/powerpoint/2010/main" val="1721483449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1310</TotalTime>
  <Words>3235</Words>
  <Application>Microsoft Office PowerPoint</Application>
  <PresentationFormat>Panorámica</PresentationFormat>
  <Paragraphs>888</Paragraphs>
  <Slides>98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98</vt:i4>
      </vt:variant>
    </vt:vector>
  </HeadingPairs>
  <TitlesOfParts>
    <vt:vector size="104" baseType="lpstr">
      <vt:lpstr>Arial</vt:lpstr>
      <vt:lpstr>Calibri</vt:lpstr>
      <vt:lpstr>Calibri Light</vt:lpstr>
      <vt:lpstr>Roboto</vt:lpstr>
      <vt:lpstr>1_Tema de Office</vt:lpstr>
      <vt:lpstr>Tema de Office</vt:lpstr>
      <vt:lpstr>INSTITUTO MUNICIPAL DE LA MUJER EN SAN JUAN DEL RÍO, QRO.   INFORME TRIMESTRAL JULIO, AGOSTO Y SEPTIEMBRE, 2022</vt:lpstr>
      <vt:lpstr>Presentación de PowerPoint</vt:lpstr>
      <vt:lpstr>Presentación de PowerPoint</vt:lpstr>
      <vt:lpstr>INFORME DE ACTIVIDADES  JULIO, AGOSTO Y SEPTIEMBRE, 2022</vt:lpstr>
      <vt:lpstr>Presentación de PowerPoint</vt:lpstr>
      <vt:lpstr>Presentación de PowerPoint</vt:lpstr>
      <vt:lpstr>COMPARATIVO DE ATENCIONES CON RESPECTO AL TRIMESTRE ANTERIOR, POR ÁREA DE ATENCIÓN</vt:lpstr>
      <vt:lpstr>AVANCE  HISTÓRICO</vt:lpstr>
      <vt:lpstr>INDICADORES RESPECTO AL AVANCE DE META ANUAL DE ATENCIONES </vt:lpstr>
      <vt:lpstr>COMUNICACIÓN OFICIAL 1,648 OFICIOS</vt:lpstr>
      <vt:lpstr>184  OFICIOS RECIBIDOS ESTADÍSTICA DE INCIDENCIA</vt:lpstr>
      <vt:lpstr>184 OFICIOS RECIBIDOS INCIDENCIA</vt:lpstr>
      <vt:lpstr>1,464  OFICIOS ENVIADOS ESTADÍSTICA DE INCIDENCIA</vt:lpstr>
      <vt:lpstr>1,464  OFICIOS ENVIADOS INCIDENCIA</vt:lpstr>
      <vt:lpstr>RED SOCIAL PÁGINA DE FACEBOOK</vt:lpstr>
      <vt:lpstr>ALCANCE DE LA PAGINA DE FACEBOOK</vt:lpstr>
      <vt:lpstr>RED SOCIAL</vt:lpstr>
      <vt:lpstr>REPORTE DE GOOGLE</vt:lpstr>
      <vt:lpstr>ATENCIONES BRINDADAS EN EL ÁREA DE TRABAJO SOCIAL</vt:lpstr>
      <vt:lpstr> ESTADÍSTICA DEL RANGO DE EDAD DE LAS MUJERES ATENDIDAS</vt:lpstr>
      <vt:lpstr>ESTADÍSTICA DE LA ZONA DEMOGRÁFICA DONDE HABITAN LAS MUJERES ATENDIDAS</vt:lpstr>
      <vt:lpstr>ESTADÍSTICA DEL ÁMBITO LABORAL DE LAS MUJERES ATENDIDAS</vt:lpstr>
      <vt:lpstr>ESTADÍSTICA DE TIPOS DE VIOLENCIA QUE PRESENTAN  LAS MUJERES ATENDIDAS</vt:lpstr>
      <vt:lpstr>ESTADÍSTICA DE MODALIDAD DE VIOLENCIA QUE PRESENTAN  LAS MUJERES ATENDIDAS</vt:lpstr>
      <vt:lpstr>ESTADÍSTICA DE NIVELES DE RIESGO QUE PRESENTAN  LAS MUJERES ATENDIDAS Y CASOS DE VIOLENCIA</vt:lpstr>
      <vt:lpstr>ESTADÍSTICA DE INDICADOR POR DERIVACIÓN A ÁREAS DE ATENCIÓN</vt:lpstr>
      <vt:lpstr>ATENCIONES BRINDADAS EN EL ÁREA PSICOLÓGICA</vt:lpstr>
      <vt:lpstr> ESTADÍSTICA DEL RANGO DE EDAD DE LAS MUJERES ATENDIDAS</vt:lpstr>
      <vt:lpstr>ESTADÍSTICA DE LA ZONA DEMOGRÁFICA DONDE HABITAN LAS MUJERES ATENDIDAS</vt:lpstr>
      <vt:lpstr>ESTADÍSTICA DEL ÁMBITO LABORAL DE LAS MUJERES ATENDIDAS</vt:lpstr>
      <vt:lpstr>ESTADÍSTICA DE TIPOS DE VIOLENCIA QUE PRESENTAN  LAS MUJERES ATENDIDAS</vt:lpstr>
      <vt:lpstr>ESTADÍSTICA DE MODALIDAD DE VIOLENCIA QUE PRESENTAN  LAS MUJERES ATENDIDAS</vt:lpstr>
      <vt:lpstr>ESTADÍSTICA DE NIVELES DE RIESGO QUE PRESENTAN  LAS MUJERES ATENDIDAS Y CASOS DE VIOLENCIA</vt:lpstr>
      <vt:lpstr>ESTADÍSTICA DE INCIDENCIA</vt:lpstr>
      <vt:lpstr>ATENCIONES BRINDADAS EN EL ÁREA JURÍDICA</vt:lpstr>
      <vt:lpstr> ESTADÍSTICA DEL RANGO DE EDAD DE LAS MUJERES ATENDIDAS</vt:lpstr>
      <vt:lpstr>ESTADÍSTICA DE LA ZONA DEMOGRÁFICA DONDE HABITAN LAS MUJERES ATENDIDAS</vt:lpstr>
      <vt:lpstr>ESTADÍSTICA DEL ÁMBITO LABORAL DE LAS MUJERES ATENDIDAS</vt:lpstr>
      <vt:lpstr>ESTADÍSTICA DE TIPOS DE VIOLENCIA QUE PRESENTAN  LAS MUJERES ATENDIDAS</vt:lpstr>
      <vt:lpstr>ESTADÍSTICA DE MODALIDAD DE VIOLENCIA QUE PRESENTAN  LAS MUJERES ATENDIDAS</vt:lpstr>
      <vt:lpstr>ESTADÍSTICA DE NIVELES DE RIESGO QUE PRESENTAN  LAS MUJERES ATENDIDAS Y CASOS DE VIOLENCIA</vt:lpstr>
      <vt:lpstr>ESTADÍSTICA DE INCIDENCIA</vt:lpstr>
      <vt:lpstr>ATENCIONES BRINDADAS EN EL ÁREA DE SALUD</vt:lpstr>
      <vt:lpstr>ESTADÍSTICA DE INCIDENCIA DE ATENCIÓN</vt:lpstr>
      <vt:lpstr>ESTADÍSTICA DE INCIDENCIA DE ESTUDIO DE  MASTOGRAFÍAS 171 Atenciones</vt:lpstr>
      <vt:lpstr>ESTADÍSTICA DE INCIDENCIA DE ATENCIONES POR APLICACIÓN DE CONVENIOS DE COLABORACIÓN 34 Atenciones</vt:lpstr>
      <vt:lpstr>CAMPAÑA DE SALUD EN EL CENTRO DE SALUD ORIENTE 15 Beneficiadas habitantes de la Zona Oriente de SJR, Qro.</vt:lpstr>
      <vt:lpstr>ATENCIONES BRINDADAS EN EL ÁREA DE CONSTRUYENDO REDES</vt:lpstr>
      <vt:lpstr>CONSTRUYENDO REDES</vt:lpstr>
      <vt:lpstr>CURSOS DE REPARACION DE ELECTRODOMESTICOS </vt:lpstr>
      <vt:lpstr>SEMINARIO </vt:lpstr>
      <vt:lpstr>TALLER DE INICIO DE HUERTOS</vt:lpstr>
      <vt:lpstr>REDES MUCPAZ INSTALACION Y CAPACITACIÓN  84 MUJERES PARTICIPANTES </vt:lpstr>
      <vt:lpstr>TALLER COMPETENCIAS LABORALES   20 MUJERES BENEFICIADAS </vt:lpstr>
      <vt:lpstr>Presentación de PowerPoint</vt:lpstr>
      <vt:lpstr>ATENCIONES BRINDADAS EN EL ÁREA DE CAPACITACIÓN Y DESARROLLO HUMANO</vt:lpstr>
      <vt:lpstr> ESTADÍSTICA DEL RANGO DE EDAD DE LAS PERSONAS ATENDIDAS</vt:lpstr>
      <vt:lpstr>ESTADÍSTICA DE INCIDENCIA DE ATENCIÓN</vt:lpstr>
      <vt:lpstr>ESTADÍSTICA DE INCIDENCIA DE CAPACITACIONES</vt:lpstr>
      <vt:lpstr>ESTADÍSTICA DE INCIDENCIA DE CAPACITACIÓN POR ÁMBITOS DE ATENCIÓN</vt:lpstr>
      <vt:lpstr>INSTITUTO ITINERANTE ESTADÍSTICA DE INCIDENCIA</vt:lpstr>
      <vt:lpstr>INSTITUTO ITINERANTE 32 personas beneficiadas</vt:lpstr>
      <vt:lpstr>JORNADAS CONTIGO ESTADÍSTICA DE INCIDENCIA</vt:lpstr>
      <vt:lpstr>JORNADAS CONTIGO 74 personas beneficiadas</vt:lpstr>
      <vt:lpstr>JORNADAS ADELANTE MI QUERIDO SAN JUAN ESTADÍSTICA DE INCIDENCIA</vt:lpstr>
      <vt:lpstr>JORNADAS ADELANTE MI QUERIDO SAN JUAN 88 personas beneficiadas</vt:lpstr>
      <vt:lpstr>JORNADAS SONRISAS ESTADÍSTICA DE INCIDENCIA</vt:lpstr>
      <vt:lpstr>JORNADAS SONRISAS 32 personas beneficiadas</vt:lpstr>
      <vt:lpstr>Presentación de PowerPoint</vt:lpstr>
      <vt:lpstr>COLEGIO DE ABOGADOS LITIGANTES DE QUERETARO A.C. CAPÍTULO SAN JUAN DEL RÍO.</vt:lpstr>
      <vt:lpstr>Presentación de PowerPoint</vt:lpstr>
      <vt:lpstr>ESTEFANI CORDOVA VIDAL</vt:lpstr>
      <vt:lpstr>Presentación de PowerPoint</vt:lpstr>
      <vt:lpstr>CÁMARA NACIONAL DE COMERCIO DE SAN JUAN DEL RÍO. (CANACO)</vt:lpstr>
      <vt:lpstr>Presentación de PowerPoint</vt:lpstr>
      <vt:lpstr>ENCUESTA DE SATISFACCIÓN</vt:lpstr>
      <vt:lpstr>ENCUESTA DE SATISFACCIÓN</vt:lpstr>
      <vt:lpstr>ENCUESTA DE SATISFACCIÓN</vt:lpstr>
      <vt:lpstr>ENCUESTA DE SATISFACCIÓN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INSTITUTO MUNICIPAL DE LA MUJER EN SAN JUAN DEL RÍO, QRO.  INFORME DE ACTIVIDADES TRIMESTRAL ABRIL, MAYO Y JUNIO, 2022</dc:title>
  <dc:creator>Cuenta Microsoft</dc:creator>
  <cp:lastModifiedBy>LENOVO PC</cp:lastModifiedBy>
  <cp:revision>79</cp:revision>
  <cp:lastPrinted>2022-10-13T16:24:51Z</cp:lastPrinted>
  <dcterms:created xsi:type="dcterms:W3CDTF">2022-10-05T16:40:02Z</dcterms:created>
  <dcterms:modified xsi:type="dcterms:W3CDTF">2023-07-05T16:11:16Z</dcterms:modified>
</cp:coreProperties>
</file>